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56" r:id="rId2"/>
    <p:sldId id="295" r:id="rId3"/>
    <p:sldId id="282" r:id="rId4"/>
    <p:sldId id="270" r:id="rId5"/>
    <p:sldId id="273" r:id="rId6"/>
    <p:sldId id="257" r:id="rId7"/>
    <p:sldId id="258" r:id="rId8"/>
    <p:sldId id="261" r:id="rId9"/>
    <p:sldId id="294" r:id="rId10"/>
    <p:sldId id="262" r:id="rId11"/>
    <p:sldId id="289" r:id="rId12"/>
    <p:sldId id="269" r:id="rId13"/>
    <p:sldId id="268" r:id="rId14"/>
    <p:sldId id="281" r:id="rId15"/>
    <p:sldId id="267" r:id="rId16"/>
    <p:sldId id="271" r:id="rId17"/>
    <p:sldId id="274" r:id="rId18"/>
    <p:sldId id="260" r:id="rId19"/>
    <p:sldId id="283" r:id="rId20"/>
    <p:sldId id="288" r:id="rId21"/>
    <p:sldId id="284" r:id="rId22"/>
    <p:sldId id="297" r:id="rId23"/>
    <p:sldId id="296" r:id="rId24"/>
    <p:sldId id="298" r:id="rId25"/>
    <p:sldId id="279" r:id="rId26"/>
    <p:sldId id="287" r:id="rId27"/>
    <p:sldId id="259" r:id="rId28"/>
    <p:sldId id="290" r:id="rId29"/>
    <p:sldId id="291" r:id="rId30"/>
    <p:sldId id="276" r:id="rId31"/>
    <p:sldId id="264" r:id="rId32"/>
    <p:sldId id="293" r:id="rId33"/>
    <p:sldId id="286" r:id="rId34"/>
    <p:sldId id="280" r:id="rId35"/>
  </p:sldIdLst>
  <p:sldSz cx="9144000" cy="6858000" type="screen4x3"/>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3" autoAdjust="0"/>
    <p:restoredTop sz="94721" autoAdjust="0"/>
  </p:normalViewPr>
  <p:slideViewPr>
    <p:cSldViewPr>
      <p:cViewPr varScale="1">
        <p:scale>
          <a:sx n="72" d="100"/>
          <a:sy n="72" d="100"/>
        </p:scale>
        <p:origin x="150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5889074-60B0-4B58-BD8C-0E0AB2E26748}" type="datetimeFigureOut">
              <a:rPr lang="lv-LV" smtClean="0"/>
              <a:t>12.11.2019</a:t>
            </a:fld>
            <a:endParaRPr lang="lv-LV"/>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95873CA-8151-4AEF-B07B-447F2CDB3E19}" type="slidenum">
              <a:rPr lang="lv-LV" smtClean="0"/>
              <a:t>‹#›</a:t>
            </a:fld>
            <a:endParaRPr lang="lv-LV"/>
          </a:p>
        </p:txBody>
      </p:sp>
    </p:spTree>
    <p:extLst>
      <p:ext uri="{BB962C8B-B14F-4D97-AF65-F5344CB8AC3E}">
        <p14:creationId xmlns:p14="http://schemas.microsoft.com/office/powerpoint/2010/main" val="525585300"/>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1193BEA-2826-421C-94DD-DACB12523F39}" type="datetimeFigureOut">
              <a:rPr lang="lv-LV" smtClean="0"/>
              <a:t>12.11.2019</a:t>
            </a:fld>
            <a:endParaRPr lang="lv-LV"/>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E6D5309-2AB8-471F-AA10-342F27A6F206}" type="slidenum">
              <a:rPr lang="lv-LV" smtClean="0"/>
              <a:t>‹#›</a:t>
            </a:fld>
            <a:endParaRPr lang="lv-LV"/>
          </a:p>
        </p:txBody>
      </p:sp>
    </p:spTree>
    <p:extLst>
      <p:ext uri="{BB962C8B-B14F-4D97-AF65-F5344CB8AC3E}">
        <p14:creationId xmlns:p14="http://schemas.microsoft.com/office/powerpoint/2010/main" val="2522985419"/>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159375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40634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139353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163936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909618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344524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114559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5" name="Footer Placeholder 4"/>
          <p:cNvSpPr>
            <a:spLocks noGrp="1"/>
          </p:cNvSpPr>
          <p:nvPr>
            <p:ph type="ftr" sz="quarter" idx="11"/>
          </p:nvPr>
        </p:nvSpPr>
        <p:spPr/>
        <p:txBody>
          <a:bodyPr/>
          <a:lstStyle/>
          <a:p>
            <a:endParaRPr lang="lv-LV"/>
          </a:p>
        </p:txBody>
      </p:sp>
    </p:spTree>
    <p:extLst>
      <p:ext uri="{BB962C8B-B14F-4D97-AF65-F5344CB8AC3E}">
        <p14:creationId xmlns:p14="http://schemas.microsoft.com/office/powerpoint/2010/main" val="2610419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05B657-18C3-4C83-A2BC-904187C10305}" type="datetime1">
              <a:rPr lang="lv-LV" smtClean="0"/>
              <a:t>12.11.2019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94DA698-2DE1-4C6A-BB3D-1601856950A0}" type="slidenum">
              <a:rPr lang="lv-LV" smtClean="0"/>
              <a:t>‹#›</a:t>
            </a:fld>
            <a:endParaRPr lang="lv-LV"/>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7A4771-CC08-4C31-9ED3-8F216AA0C8B1}" type="datetime1">
              <a:rPr lang="lv-LV" smtClean="0"/>
              <a:t>12.11.2019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94DA698-2DE1-4C6A-BB3D-1601856950A0}" type="slidenum">
              <a:rPr lang="lv-LV" smtClean="0"/>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39F84D-8F44-436F-B872-43E0283724FA}" type="datetime1">
              <a:rPr lang="lv-LV" smtClean="0"/>
              <a:t>12.11.2019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94DA698-2DE1-4C6A-BB3D-1601856950A0}" type="slidenum">
              <a:rPr lang="lv-LV" smtClean="0"/>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22D5AF-8526-4A1B-B44F-C856B2C7D900}" type="datetime1">
              <a:rPr lang="lv-LV" smtClean="0"/>
              <a:t>12.11.2019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94DA698-2DE1-4C6A-BB3D-1601856950A0}" type="slidenum">
              <a:rPr lang="lv-LV" smtClean="0"/>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DEA288-D3C0-43A8-A4AA-D36D61032DB8}" type="datetime1">
              <a:rPr lang="lv-LV" smtClean="0"/>
              <a:t>12.11.2019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94DA698-2DE1-4C6A-BB3D-1601856950A0}" type="slidenum">
              <a:rPr lang="lv-LV" smtClean="0"/>
              <a:t>‹#›</a:t>
            </a:fld>
            <a:endParaRPr lang="lv-LV"/>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448FCD-1182-448B-B1B4-97803456084E}" type="datetime1">
              <a:rPr lang="lv-LV" smtClean="0"/>
              <a:t>12.11.2019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294DA698-2DE1-4C6A-BB3D-1601856950A0}" type="slidenum">
              <a:rPr lang="lv-LV" smtClean="0"/>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0BFA89-5C5F-460F-B68C-81CF77316875}" type="datetime1">
              <a:rPr lang="lv-LV" smtClean="0"/>
              <a:t>12.11.2019</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294DA698-2DE1-4C6A-BB3D-1601856950A0}" type="slidenum">
              <a:rPr lang="lv-LV" smtClean="0"/>
              <a:t>‹#›</a:t>
            </a:fld>
            <a:endParaRPr lang="lv-LV"/>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503DDA-F99A-4B5B-B288-784C7E428EC6}" type="datetime1">
              <a:rPr lang="lv-LV" smtClean="0"/>
              <a:t>12.11.2019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294DA698-2DE1-4C6A-BB3D-1601856950A0}" type="slidenum">
              <a:rPr lang="lv-LV" smtClean="0"/>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38A5A-D5EF-44CF-8682-75D762138EEC}" type="datetime1">
              <a:rPr lang="lv-LV" smtClean="0"/>
              <a:t>12.11.2019</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294DA698-2DE1-4C6A-BB3D-1601856950A0}" type="slidenum">
              <a:rPr lang="lv-LV" smtClean="0"/>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FAAB9C-C7C7-4A2E-884C-B3794AE380B8}" type="datetime1">
              <a:rPr lang="lv-LV" smtClean="0"/>
              <a:t>12.11.2019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294DA698-2DE1-4C6A-BB3D-1601856950A0}" type="slidenum">
              <a:rPr lang="lv-LV" smtClean="0"/>
              <a:t>‹#›</a:t>
            </a:fld>
            <a:endParaRPr lang="lv-LV"/>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7FDBB6-DE73-4A80-96A2-09CBE4C6B66A}" type="datetime1">
              <a:rPr lang="lv-LV" smtClean="0"/>
              <a:t>12.11.2019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294DA698-2DE1-4C6A-BB3D-1601856950A0}" type="slidenum">
              <a:rPr lang="lv-LV" smtClean="0"/>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9E9AFD35-6B30-44EC-AD9F-CD450450F8C3}" type="datetime1">
              <a:rPr lang="lv-LV" smtClean="0"/>
              <a:t>12.11.2019</a:t>
            </a:fld>
            <a:endParaRPr lang="lv-LV"/>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lv-LV"/>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94DA698-2DE1-4C6A-BB3D-1601856950A0}" type="slidenum">
              <a:rPr lang="lv-LV" smtClean="0"/>
              <a:t>‹#›</a:t>
            </a:fld>
            <a:endParaRPr lang="lv-LV"/>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g"/><Relationship Id="rId4" Type="http://schemas.openxmlformats.org/officeDocument/2006/relationships/image" Target="../media/image41.png"/><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548680"/>
            <a:ext cx="8424936" cy="1080120"/>
          </a:xfrm>
        </p:spPr>
        <p:txBody>
          <a:bodyPr/>
          <a:lstStyle/>
          <a:p>
            <a:pPr algn="ctr"/>
            <a:r>
              <a:rPr lang="lv-LV" sz="2400" b="1" dirty="0"/>
              <a:t>Tūrisma telpiskā piedāvājuma analīze  </a:t>
            </a:r>
            <a:br>
              <a:rPr lang="lv-LV" sz="2400" b="1" dirty="0"/>
            </a:br>
            <a:r>
              <a:rPr lang="lv-LV" sz="2400" b="1" dirty="0"/>
              <a:t>datu apkopojums Stratēģijas  un  </a:t>
            </a:r>
            <a:r>
              <a:rPr lang="lv-LV" sz="2400" b="1" dirty="0" err="1"/>
              <a:t>velokartes</a:t>
            </a:r>
            <a:r>
              <a:rPr lang="lv-LV" sz="2400" b="1" dirty="0"/>
              <a:t>  izstrādei</a:t>
            </a:r>
          </a:p>
        </p:txBody>
      </p:sp>
      <p:pic>
        <p:nvPicPr>
          <p:cNvPr id="1026" name="Picture 2" descr="F:\ludza AL foto\160802_05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47664" y="1543865"/>
            <a:ext cx="5904656" cy="35620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5727076"/>
            <a:ext cx="8640960" cy="553998"/>
          </a:xfrm>
          <a:prstGeom prst="rect">
            <a:avLst/>
          </a:prstGeom>
          <a:noFill/>
        </p:spPr>
        <p:txBody>
          <a:bodyPr wrap="square" rtlCol="0">
            <a:spAutoFit/>
          </a:bodyPr>
          <a:lstStyle/>
          <a:p>
            <a:pPr algn="ctr"/>
            <a:r>
              <a:rPr lang="lv-LV" sz="1400" i="1" dirty="0"/>
              <a:t>“</a:t>
            </a:r>
            <a:r>
              <a:rPr lang="lv-LV" sz="1200" b="1" i="1" dirty="0" err="1"/>
              <a:t>Velo</a:t>
            </a:r>
            <a:r>
              <a:rPr lang="lv-LV" sz="1200" b="1" i="1" dirty="0"/>
              <a:t> tūrisma attīstība Austrumlatvijā, pieslēdzoties starptautiskajam Velomaršrutu tīklam  </a:t>
            </a:r>
            <a:r>
              <a:rPr lang="lv-LV" sz="1600" b="1" i="1" dirty="0"/>
              <a:t>EuroVelo11”                </a:t>
            </a:r>
            <a:r>
              <a:rPr lang="lv-LV" sz="1400" i="1" dirty="0"/>
              <a:t>Projekts Nr. 19-00-A019.332-000002</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6804" y="631434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620BA1C-FBA6-4BDB-9AC5-BA6A3F4DD8ED}"/>
              </a:ext>
            </a:extLst>
          </p:cNvPr>
          <p:cNvSpPr txBox="1"/>
          <p:nvPr/>
        </p:nvSpPr>
        <p:spPr>
          <a:xfrm>
            <a:off x="3366518" y="5139199"/>
            <a:ext cx="2789658" cy="646331"/>
          </a:xfrm>
          <a:prstGeom prst="rect">
            <a:avLst/>
          </a:prstGeom>
          <a:noFill/>
        </p:spPr>
        <p:txBody>
          <a:bodyPr wrap="square" rtlCol="0">
            <a:spAutoFit/>
          </a:bodyPr>
          <a:lstStyle/>
          <a:p>
            <a:pPr algn="ctr"/>
            <a:r>
              <a:rPr lang="lv-LV" i="1" dirty="0">
                <a:solidFill>
                  <a:srgbClr val="C00000"/>
                </a:solidFill>
              </a:rPr>
              <a:t>L.Kondrāte</a:t>
            </a:r>
          </a:p>
          <a:p>
            <a:pPr algn="ctr"/>
            <a:r>
              <a:rPr lang="lv-LV" i="1" dirty="0">
                <a:solidFill>
                  <a:srgbClr val="C00000"/>
                </a:solidFill>
              </a:rPr>
              <a:t>11.11.2019. Krāslava</a:t>
            </a:r>
          </a:p>
        </p:txBody>
      </p:sp>
    </p:spTree>
    <p:extLst>
      <p:ext uri="{BB962C8B-B14F-4D97-AF65-F5344CB8AC3E}">
        <p14:creationId xmlns:p14="http://schemas.microsoft.com/office/powerpoint/2010/main" val="2061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333776"/>
            <a:ext cx="8229600" cy="990600"/>
          </a:xfrm>
        </p:spPr>
        <p:txBody>
          <a:bodyPr>
            <a:normAutofit/>
          </a:bodyPr>
          <a:lstStyle/>
          <a:p>
            <a:r>
              <a:rPr lang="lv-LV" sz="3200" dirty="0">
                <a:solidFill>
                  <a:srgbClr val="002060"/>
                </a:solidFill>
              </a:rPr>
              <a:t>Kā piesaistīt mūsu piedāvājumam klientus?</a:t>
            </a:r>
          </a:p>
        </p:txBody>
      </p:sp>
      <p:pic>
        <p:nvPicPr>
          <p:cNvPr id="4" name="Content Placeholder 3">
            <a:extLst>
              <a:ext uri="{FF2B5EF4-FFF2-40B4-BE49-F238E27FC236}">
                <a16:creationId xmlns:a16="http://schemas.microsoft.com/office/drawing/2014/main" id="{315410E8-AFAC-446C-87F9-C525922054F7}"/>
              </a:ext>
            </a:extLst>
          </p:cNvPr>
          <p:cNvPicPr>
            <a:picLocks noGrp="1" noChangeAspect="1"/>
          </p:cNvPicPr>
          <p:nvPr>
            <p:ph idx="1"/>
          </p:nvPr>
        </p:nvPicPr>
        <p:blipFill>
          <a:blip r:embed="rId3"/>
          <a:stretch>
            <a:fillRect/>
          </a:stretch>
        </p:blipFill>
        <p:spPr>
          <a:xfrm>
            <a:off x="4220728" y="1124744"/>
            <a:ext cx="4716412" cy="3768452"/>
          </a:xfrm>
          <a:prstGeom prst="rect">
            <a:avLst/>
          </a:prstGeom>
        </p:spPr>
      </p:pic>
      <p:sp>
        <p:nvSpPr>
          <p:cNvPr id="5" name="Rectangle 4"/>
          <p:cNvSpPr/>
          <p:nvPr/>
        </p:nvSpPr>
        <p:spPr>
          <a:xfrm>
            <a:off x="467544" y="5809345"/>
            <a:ext cx="8208912" cy="492443"/>
          </a:xfrm>
          <a:prstGeom prst="rect">
            <a:avLst/>
          </a:prstGeom>
        </p:spPr>
        <p:txBody>
          <a:bodyPr wrap="square">
            <a:spAutoFit/>
          </a:bodyPr>
          <a:lstStyle/>
          <a:p>
            <a:pPr algn="ctr"/>
            <a:r>
              <a:rPr lang="lv-LV" sz="1200" i="1" dirty="0"/>
              <a:t>                           “</a:t>
            </a:r>
            <a:r>
              <a:rPr lang="lv-LV" sz="1200" b="1" i="1" dirty="0"/>
              <a:t>Velo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72A46BC8-6F82-4D2C-997C-267B746E9ADE}"/>
              </a:ext>
            </a:extLst>
          </p:cNvPr>
          <p:cNvPicPr>
            <a:picLocks noChangeAspect="1"/>
          </p:cNvPicPr>
          <p:nvPr/>
        </p:nvPicPr>
        <p:blipFill>
          <a:blip r:embed="rId5"/>
          <a:stretch>
            <a:fillRect/>
          </a:stretch>
        </p:blipFill>
        <p:spPr>
          <a:xfrm>
            <a:off x="30708" y="1784936"/>
            <a:ext cx="4572396" cy="3429297"/>
          </a:xfrm>
          <a:prstGeom prst="rect">
            <a:avLst/>
          </a:prstGeom>
        </p:spPr>
      </p:pic>
      <p:pic>
        <p:nvPicPr>
          <p:cNvPr id="9" name="Picture 8">
            <a:extLst>
              <a:ext uri="{FF2B5EF4-FFF2-40B4-BE49-F238E27FC236}">
                <a16:creationId xmlns:a16="http://schemas.microsoft.com/office/drawing/2014/main" id="{7A66FD6E-93D2-48F1-AD57-5D9A487B11E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5400000">
            <a:off x="-45602" y="4871584"/>
            <a:ext cx="2019699" cy="15147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B8ED5D73-6DF0-4F85-8E36-A2222FE9A44F}"/>
              </a:ext>
            </a:extLst>
          </p:cNvPr>
          <p:cNvSpPr txBox="1"/>
          <p:nvPr/>
        </p:nvSpPr>
        <p:spPr>
          <a:xfrm>
            <a:off x="2297699" y="5163014"/>
            <a:ext cx="6378757" cy="646331"/>
          </a:xfrm>
          <a:prstGeom prst="rect">
            <a:avLst/>
          </a:prstGeom>
          <a:noFill/>
        </p:spPr>
        <p:txBody>
          <a:bodyPr wrap="square" rtlCol="0">
            <a:spAutoFit/>
          </a:bodyPr>
          <a:lstStyle/>
          <a:p>
            <a:r>
              <a:rPr lang="lv-LV" dirty="0"/>
              <a:t>Precīzi noteikta mērķagrupa, precīzi izvēlēti komunikācijas ceļi precīzi trāpīs mērķī un taupīs mārketinga izdevumus</a:t>
            </a:r>
          </a:p>
        </p:txBody>
      </p:sp>
    </p:spTree>
    <p:extLst>
      <p:ext uri="{BB962C8B-B14F-4D97-AF65-F5344CB8AC3E}">
        <p14:creationId xmlns:p14="http://schemas.microsoft.com/office/powerpoint/2010/main" val="2623374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0A56-65A3-4537-BF21-0DF2D8D2DCA5}"/>
              </a:ext>
            </a:extLst>
          </p:cNvPr>
          <p:cNvSpPr>
            <a:spLocks noGrp="1"/>
          </p:cNvSpPr>
          <p:nvPr>
            <p:ph type="title"/>
          </p:nvPr>
        </p:nvSpPr>
        <p:spPr>
          <a:xfrm>
            <a:off x="457200" y="260648"/>
            <a:ext cx="8229600" cy="1656184"/>
          </a:xfrm>
        </p:spPr>
        <p:txBody>
          <a:bodyPr>
            <a:normAutofit/>
          </a:bodyPr>
          <a:lstStyle/>
          <a:p>
            <a:r>
              <a:rPr lang="lv-LV" sz="3200" dirty="0"/>
              <a:t>Tūrisma portāli - </a:t>
            </a:r>
            <a:r>
              <a:rPr lang="lv-LV" sz="2000" b="1" dirty="0"/>
              <a:t>latgale travel; visitlatgale</a:t>
            </a:r>
            <a:br>
              <a:rPr lang="lv-LV" sz="3200" dirty="0"/>
            </a:br>
            <a:r>
              <a:rPr lang="lv-LV" sz="3200" dirty="0"/>
              <a:t>Sociālie tīkli </a:t>
            </a:r>
            <a:br>
              <a:rPr lang="lv-LV" sz="3200" dirty="0"/>
            </a:br>
            <a:r>
              <a:rPr lang="lv-LV" sz="3200" dirty="0"/>
              <a:t>Blogi</a:t>
            </a:r>
          </a:p>
        </p:txBody>
      </p:sp>
      <p:pic>
        <p:nvPicPr>
          <p:cNvPr id="4" name="Content Placeholder 3">
            <a:extLst>
              <a:ext uri="{FF2B5EF4-FFF2-40B4-BE49-F238E27FC236}">
                <a16:creationId xmlns:a16="http://schemas.microsoft.com/office/drawing/2014/main" id="{BD6EF40D-BE5D-4902-A4B6-268172CA239D}"/>
              </a:ext>
            </a:extLst>
          </p:cNvPr>
          <p:cNvPicPr>
            <a:picLocks noGrp="1" noChangeAspect="1"/>
          </p:cNvPicPr>
          <p:nvPr>
            <p:ph idx="1"/>
          </p:nvPr>
        </p:nvPicPr>
        <p:blipFill>
          <a:blip r:embed="rId2"/>
          <a:stretch>
            <a:fillRect/>
          </a:stretch>
        </p:blipFill>
        <p:spPr>
          <a:xfrm>
            <a:off x="749476" y="1916832"/>
            <a:ext cx="7645047" cy="4596782"/>
          </a:xfrm>
          <a:prstGeom prst="rect">
            <a:avLst/>
          </a:prstGeom>
        </p:spPr>
      </p:pic>
    </p:spTree>
    <p:extLst>
      <p:ext uri="{BB962C8B-B14F-4D97-AF65-F5344CB8AC3E}">
        <p14:creationId xmlns:p14="http://schemas.microsoft.com/office/powerpoint/2010/main" val="2584787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30BCEA-2642-4F31-A172-58D3D5F39CFF}"/>
              </a:ext>
            </a:extLst>
          </p:cNvPr>
          <p:cNvPicPr>
            <a:picLocks noGrp="1" noChangeAspect="1"/>
          </p:cNvPicPr>
          <p:nvPr>
            <p:ph idx="1"/>
          </p:nvPr>
        </p:nvPicPr>
        <p:blipFill>
          <a:blip r:embed="rId3"/>
          <a:stretch>
            <a:fillRect/>
          </a:stretch>
        </p:blipFill>
        <p:spPr>
          <a:xfrm>
            <a:off x="3810591" y="125081"/>
            <a:ext cx="4572396" cy="3429297"/>
          </a:xfrm>
          <a:prstGeom prst="rect">
            <a:avLst/>
          </a:prstGeom>
          <a:ln w="6350">
            <a:solidFill>
              <a:schemeClr val="tx1"/>
            </a:solidFill>
          </a:ln>
        </p:spPr>
      </p:pic>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EBF692E1-2F5C-4114-8C50-CCC5C24F6CC4}"/>
              </a:ext>
            </a:extLst>
          </p:cNvPr>
          <p:cNvPicPr>
            <a:picLocks noChangeAspect="1"/>
          </p:cNvPicPr>
          <p:nvPr/>
        </p:nvPicPr>
        <p:blipFill>
          <a:blip r:embed="rId5"/>
          <a:stretch>
            <a:fillRect/>
          </a:stretch>
        </p:blipFill>
        <p:spPr>
          <a:xfrm>
            <a:off x="274906" y="2923107"/>
            <a:ext cx="4184478" cy="2872788"/>
          </a:xfrm>
          <a:prstGeom prst="rect">
            <a:avLst/>
          </a:prstGeom>
          <a:ln w="6350">
            <a:solidFill>
              <a:schemeClr val="tx1"/>
            </a:solidFill>
          </a:ln>
        </p:spPr>
      </p:pic>
      <p:pic>
        <p:nvPicPr>
          <p:cNvPr id="8" name="Picture 7">
            <a:extLst>
              <a:ext uri="{FF2B5EF4-FFF2-40B4-BE49-F238E27FC236}">
                <a16:creationId xmlns:a16="http://schemas.microsoft.com/office/drawing/2014/main" id="{B18C8946-6426-4CBC-A4FC-7152387E0C3D}"/>
              </a:ext>
            </a:extLst>
          </p:cNvPr>
          <p:cNvPicPr>
            <a:picLocks noChangeAspect="1"/>
          </p:cNvPicPr>
          <p:nvPr/>
        </p:nvPicPr>
        <p:blipFill>
          <a:blip r:embed="rId6"/>
          <a:stretch>
            <a:fillRect/>
          </a:stretch>
        </p:blipFill>
        <p:spPr>
          <a:xfrm>
            <a:off x="5359094" y="3429000"/>
            <a:ext cx="3565819" cy="2392905"/>
          </a:xfrm>
          <a:prstGeom prst="rect">
            <a:avLst/>
          </a:prstGeom>
          <a:ln w="6350">
            <a:solidFill>
              <a:schemeClr val="tx1"/>
            </a:solidFill>
          </a:ln>
        </p:spPr>
      </p:pic>
      <p:pic>
        <p:nvPicPr>
          <p:cNvPr id="9" name="Picture 8">
            <a:extLst>
              <a:ext uri="{FF2B5EF4-FFF2-40B4-BE49-F238E27FC236}">
                <a16:creationId xmlns:a16="http://schemas.microsoft.com/office/drawing/2014/main" id="{F5BE992B-1F48-43F1-9F0F-0E8A1A7CBB8D}"/>
              </a:ext>
            </a:extLst>
          </p:cNvPr>
          <p:cNvPicPr>
            <a:picLocks noChangeAspect="1"/>
          </p:cNvPicPr>
          <p:nvPr/>
        </p:nvPicPr>
        <p:blipFill>
          <a:blip r:embed="rId7"/>
          <a:stretch>
            <a:fillRect/>
          </a:stretch>
        </p:blipFill>
        <p:spPr>
          <a:xfrm>
            <a:off x="1539053" y="260648"/>
            <a:ext cx="1656184" cy="2830417"/>
          </a:xfrm>
          <a:prstGeom prst="rect">
            <a:avLst/>
          </a:prstGeom>
          <a:ln w="6350">
            <a:solidFill>
              <a:schemeClr val="tx1"/>
            </a:solidFill>
          </a:ln>
        </p:spPr>
      </p:pic>
    </p:spTree>
    <p:extLst>
      <p:ext uri="{BB962C8B-B14F-4D97-AF65-F5344CB8AC3E}">
        <p14:creationId xmlns:p14="http://schemas.microsoft.com/office/powerpoint/2010/main" val="177938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9D8E12D-61F9-45A6-8BE8-0FF022BC7392}"/>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578040" y="238018"/>
            <a:ext cx="3352800" cy="2234184"/>
          </a:xfrm>
        </p:spPr>
      </p:pic>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96CB2B45-B618-48FC-80D1-3B9730174C2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67403" y="3284984"/>
            <a:ext cx="3491615" cy="2327175"/>
          </a:xfrm>
          <a:prstGeom prst="rect">
            <a:avLst/>
          </a:prstGeom>
        </p:spPr>
      </p:pic>
      <p:pic>
        <p:nvPicPr>
          <p:cNvPr id="13" name="Picture 12">
            <a:extLst>
              <a:ext uri="{FF2B5EF4-FFF2-40B4-BE49-F238E27FC236}">
                <a16:creationId xmlns:a16="http://schemas.microsoft.com/office/drawing/2014/main" id="{AA6E37CD-4DEA-4162-9290-EA5A2185BE9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4980" y="3391147"/>
            <a:ext cx="3523199" cy="2348226"/>
          </a:xfrm>
          <a:prstGeom prst="rect">
            <a:avLst/>
          </a:prstGeom>
        </p:spPr>
      </p:pic>
      <p:pic>
        <p:nvPicPr>
          <p:cNvPr id="15" name="Picture 14">
            <a:extLst>
              <a:ext uri="{FF2B5EF4-FFF2-40B4-BE49-F238E27FC236}">
                <a16:creationId xmlns:a16="http://schemas.microsoft.com/office/drawing/2014/main" id="{9828BDA2-5E1C-4E6B-BECC-774EF4BF690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9452" y="254016"/>
            <a:ext cx="3325763" cy="2025692"/>
          </a:xfrm>
          <a:prstGeom prst="rect">
            <a:avLst/>
          </a:prstGeom>
        </p:spPr>
      </p:pic>
      <p:pic>
        <p:nvPicPr>
          <p:cNvPr id="11" name="Picture 10">
            <a:extLst>
              <a:ext uri="{FF2B5EF4-FFF2-40B4-BE49-F238E27FC236}">
                <a16:creationId xmlns:a16="http://schemas.microsoft.com/office/drawing/2014/main" id="{14D14BFE-7BF9-487A-B896-A48267969F8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462513" y="1043317"/>
            <a:ext cx="2355726" cy="3140968"/>
          </a:xfrm>
          <a:prstGeom prst="rect">
            <a:avLst/>
          </a:prstGeom>
          <a:ln w="6350">
            <a:solidFill>
              <a:schemeClr val="tx1"/>
            </a:solidFill>
          </a:ln>
        </p:spPr>
      </p:pic>
    </p:spTree>
    <p:extLst>
      <p:ext uri="{BB962C8B-B14F-4D97-AF65-F5344CB8AC3E}">
        <p14:creationId xmlns:p14="http://schemas.microsoft.com/office/powerpoint/2010/main" val="898228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673770"/>
          </a:xfrm>
        </p:spPr>
        <p:txBody>
          <a:bodyPr>
            <a:normAutofit/>
          </a:bodyPr>
          <a:lstStyle/>
          <a:p>
            <a:r>
              <a:rPr lang="lv-LV" sz="3600" dirty="0">
                <a:solidFill>
                  <a:srgbClr val="002060"/>
                </a:solidFill>
              </a:rPr>
              <a:t>Kas bijis un ko organizēsim nākošgad</a:t>
            </a:r>
          </a:p>
        </p:txBody>
      </p:sp>
      <p:sp>
        <p:nvSpPr>
          <p:cNvPr id="3" name="Content Placeholder 2"/>
          <p:cNvSpPr>
            <a:spLocks noGrp="1"/>
          </p:cNvSpPr>
          <p:nvPr>
            <p:ph idx="1"/>
          </p:nvPr>
        </p:nvSpPr>
        <p:spPr>
          <a:xfrm>
            <a:off x="474913" y="1008460"/>
            <a:ext cx="8229600" cy="4940819"/>
          </a:xfrm>
        </p:spPr>
        <p:txBody>
          <a:bodyPr>
            <a:normAutofit/>
          </a:bodyPr>
          <a:lstStyle/>
          <a:p>
            <a:r>
              <a:rPr lang="lv-LV" dirty="0">
                <a:solidFill>
                  <a:srgbClr val="FF0000"/>
                </a:solidFill>
              </a:rPr>
              <a:t>2019.</a:t>
            </a:r>
          </a:p>
          <a:p>
            <a:r>
              <a:rPr lang="lv-LV" dirty="0"/>
              <a:t>Drukas darbi</a:t>
            </a:r>
            <a:r>
              <a:rPr lang="lv-LV" sz="1600" dirty="0"/>
              <a:t>: pilsētas karte, novada buklets, rajona karte, Latgales karte un tēla brošūra, atsevišķi flaieri</a:t>
            </a:r>
          </a:p>
          <a:p>
            <a:r>
              <a:rPr lang="lv-LV" dirty="0"/>
              <a:t>Izstādes : </a:t>
            </a:r>
            <a:r>
              <a:rPr lang="lv-LV" sz="1400" dirty="0"/>
              <a:t>Balttour Rīgā, Vakantiebeurs Holandē, Adventur Lietuvā, Tourest Igaunijā, Reisen un ITB  Vācijā, Senior Zviedrijā</a:t>
            </a:r>
          </a:p>
          <a:p>
            <a:r>
              <a:rPr lang="lv-LV" dirty="0"/>
              <a:t>Žurnālistu, TO un blogeru vizītes : </a:t>
            </a:r>
            <a:r>
              <a:rPr lang="lv-LV" sz="1600" dirty="0"/>
              <a:t>no Igaunijas, Lietuvas, Holandes, Polijas, Krievijas, vizītes no Moldovas, Baltkrievijas, Lietuvas, Holandes, Amerikas</a:t>
            </a:r>
          </a:p>
          <a:p>
            <a:r>
              <a:rPr lang="lv-LV" dirty="0"/>
              <a:t>Citi pasākumi: </a:t>
            </a:r>
            <a:r>
              <a:rPr lang="lv-LV" sz="1600" dirty="0"/>
              <a:t>Brīvdabas muzeja gadatirgus, Tūrisma informācijas gadatirgus,</a:t>
            </a:r>
          </a:p>
          <a:p>
            <a:r>
              <a:rPr lang="lv-LV" sz="1600" dirty="0"/>
              <a:t>Akcijas Zalta rūku ceļš un Brīvdienas pie kaimiņiem </a:t>
            </a:r>
          </a:p>
          <a:p>
            <a:r>
              <a:rPr lang="lv-LV" dirty="0"/>
              <a:t> Jauns mārketings- </a:t>
            </a:r>
            <a:r>
              <a:rPr lang="lv-LV" sz="1600" dirty="0"/>
              <a:t>jauns video, mārketinga koncepcija, sadarbība ar reklāmdevējiem un citiem novadiem</a:t>
            </a:r>
          </a:p>
          <a:p>
            <a:r>
              <a:rPr lang="lv-LV" dirty="0"/>
              <a:t>Darbs sociālajos tīklos- </a:t>
            </a:r>
            <a:r>
              <a:rPr lang="lv-LV" sz="1600" dirty="0"/>
              <a:t>Fb un Instagram u.c.</a:t>
            </a:r>
          </a:p>
          <a:p>
            <a:r>
              <a:rPr lang="lv-LV" dirty="0"/>
              <a:t>Mācības- </a:t>
            </a:r>
            <a:r>
              <a:rPr lang="lv-LV" sz="1600" dirty="0"/>
              <a:t>mācību  semināri, konference,brauciens ,gada balvas</a:t>
            </a:r>
          </a:p>
          <a:p>
            <a:endParaRPr lang="lv-LV" sz="1600" dirty="0"/>
          </a:p>
          <a:p>
            <a:endParaRPr lang="lv-LV" dirty="0"/>
          </a:p>
          <a:p>
            <a:endParaRPr lang="lv-LV" sz="1600" dirty="0"/>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656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32" y="151065"/>
            <a:ext cx="8229600" cy="708230"/>
          </a:xfrm>
        </p:spPr>
        <p:txBody>
          <a:bodyPr>
            <a:normAutofit/>
          </a:bodyPr>
          <a:lstStyle/>
          <a:p>
            <a:r>
              <a:rPr lang="lv-LV" sz="3200" dirty="0"/>
              <a:t>2020</a:t>
            </a:r>
            <a:r>
              <a:rPr lang="lv-LV" dirty="0"/>
              <a:t>.</a:t>
            </a:r>
          </a:p>
        </p:txBody>
      </p:sp>
      <p:sp>
        <p:nvSpPr>
          <p:cNvPr id="3" name="Content Placeholder 2"/>
          <p:cNvSpPr>
            <a:spLocks noGrp="1"/>
          </p:cNvSpPr>
          <p:nvPr>
            <p:ph idx="1"/>
          </p:nvPr>
        </p:nvSpPr>
        <p:spPr>
          <a:xfrm>
            <a:off x="527932" y="692696"/>
            <a:ext cx="8229600" cy="5146371"/>
          </a:xfrm>
        </p:spPr>
        <p:txBody>
          <a:bodyPr>
            <a:normAutofit lnSpcReduction="10000"/>
          </a:bodyPr>
          <a:lstStyle/>
          <a:p>
            <a:pPr lvl="0">
              <a:buClr>
                <a:srgbClr val="93A299"/>
              </a:buClr>
            </a:pPr>
            <a:r>
              <a:rPr lang="lv-LV" dirty="0">
                <a:solidFill>
                  <a:srgbClr val="292934"/>
                </a:solidFill>
              </a:rPr>
              <a:t>Drukas darbi</a:t>
            </a:r>
            <a:r>
              <a:rPr lang="lv-LV" sz="1600" dirty="0">
                <a:solidFill>
                  <a:srgbClr val="292934"/>
                </a:solidFill>
              </a:rPr>
              <a:t>: pilsētas karte, novada buklets, Rāznas nacionālā parka karte,  Latgales tēla brošūra, Latgales velokarte , atsevišķi  reklāmas materiāli</a:t>
            </a:r>
          </a:p>
          <a:p>
            <a:pPr lvl="0">
              <a:buClr>
                <a:srgbClr val="93A299"/>
              </a:buClr>
            </a:pPr>
            <a:r>
              <a:rPr lang="lv-LV" dirty="0">
                <a:solidFill>
                  <a:srgbClr val="292934"/>
                </a:solidFill>
              </a:rPr>
              <a:t>Izstādes : </a:t>
            </a:r>
            <a:r>
              <a:rPr lang="lv-LV" sz="1400" dirty="0">
                <a:solidFill>
                  <a:srgbClr val="292934"/>
                </a:solidFill>
              </a:rPr>
              <a:t>Balttour Rīgā, Vakantiebeurs Holandē, Adventur Lietuvā, Tourest Igaunijā, Reisen Vācijā  Otdih Baltkrievijā</a:t>
            </a:r>
          </a:p>
          <a:p>
            <a:pPr lvl="0">
              <a:buClr>
                <a:srgbClr val="93A299"/>
              </a:buClr>
            </a:pPr>
            <a:r>
              <a:rPr lang="lv-LV" dirty="0">
                <a:solidFill>
                  <a:srgbClr val="292934"/>
                </a:solidFill>
              </a:rPr>
              <a:t>Žurnālistu, TO un blogeru vizītes : </a:t>
            </a:r>
            <a:r>
              <a:rPr lang="lv-LV" sz="1600" dirty="0">
                <a:solidFill>
                  <a:srgbClr val="292934"/>
                </a:solidFill>
              </a:rPr>
              <a:t>no Igaunijas, Lietuvas, Holandes, Polijas, Krievijas, Vācijas</a:t>
            </a:r>
          </a:p>
          <a:p>
            <a:pPr lvl="0">
              <a:buClr>
                <a:srgbClr val="93A299"/>
              </a:buClr>
            </a:pPr>
            <a:r>
              <a:rPr lang="lv-LV" dirty="0">
                <a:solidFill>
                  <a:srgbClr val="292934"/>
                </a:solidFill>
              </a:rPr>
              <a:t>Citi pasākumi: </a:t>
            </a:r>
            <a:r>
              <a:rPr lang="lv-LV" sz="1600" dirty="0">
                <a:solidFill>
                  <a:srgbClr val="292934"/>
                </a:solidFill>
              </a:rPr>
              <a:t>Brīvdabas muzeja gadatirgus, Tūrisma informācijas gadatirgus,</a:t>
            </a:r>
          </a:p>
          <a:p>
            <a:pPr marL="0" lvl="0" indent="0">
              <a:buClr>
                <a:srgbClr val="93A299"/>
              </a:buClr>
              <a:buNone/>
            </a:pPr>
            <a:r>
              <a:rPr lang="lv-LV" sz="1600" dirty="0">
                <a:solidFill>
                  <a:srgbClr val="292934"/>
                </a:solidFill>
              </a:rPr>
              <a:t>    Ludzas  mārketinga akcija,  Velobrauciens</a:t>
            </a:r>
          </a:p>
          <a:p>
            <a:pPr lvl="0">
              <a:buClr>
                <a:srgbClr val="93A299"/>
              </a:buClr>
            </a:pPr>
            <a:r>
              <a:rPr lang="lv-LV" u="sng" dirty="0">
                <a:solidFill>
                  <a:srgbClr val="292934"/>
                </a:solidFill>
              </a:rPr>
              <a:t>Jauns mārketings- </a:t>
            </a:r>
            <a:r>
              <a:rPr lang="lv-LV" sz="1600" dirty="0">
                <a:solidFill>
                  <a:srgbClr val="292934"/>
                </a:solidFill>
              </a:rPr>
              <a:t>mārketinga koncepcijas realizācija, Latgales mārketinga stratēģijas un komunikāciju plāna izstrāde, tūrisma attīstības stratēģijas izstrāde, zīmola un bloga izstrāde, sadarbība ar citu novadu uzņēmējiem un pašvaldībām , LIAA mārketinga pasākumos- video, klipu, radioraidījumu veidošanā un soc.tīklu kampaņa</a:t>
            </a:r>
          </a:p>
          <a:p>
            <a:pPr lvl="0">
              <a:buClr>
                <a:srgbClr val="93A299"/>
              </a:buClr>
            </a:pPr>
            <a:r>
              <a:rPr lang="lv-LV" dirty="0">
                <a:solidFill>
                  <a:srgbClr val="292934"/>
                </a:solidFill>
              </a:rPr>
              <a:t>Darbs sociālajos tīklos- </a:t>
            </a:r>
            <a:r>
              <a:rPr lang="lv-LV" sz="1600" dirty="0">
                <a:solidFill>
                  <a:srgbClr val="292934"/>
                </a:solidFill>
              </a:rPr>
              <a:t>Fb un Instagram u.c. portālos, tematiskie apkopojumi un ziņas</a:t>
            </a:r>
          </a:p>
          <a:p>
            <a:r>
              <a:rPr lang="lv-LV" dirty="0"/>
              <a:t>Mācības- </a:t>
            </a:r>
            <a:r>
              <a:rPr lang="lv-LV" sz="1700" dirty="0"/>
              <a:t>semināri-e-mārketings, rīki, pakalpojuma kvalitāte un nišas produktu veidošana, noformējums, dizains, gada konference, gada balvas, mācībupieredzes apmaiņas  brauciens</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18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139047-C4C7-4AB3-BD74-0229EB1FA9F9}"/>
              </a:ext>
            </a:extLst>
          </p:cNvPr>
          <p:cNvPicPr>
            <a:picLocks noGrp="1" noChangeAspect="1"/>
          </p:cNvPicPr>
          <p:nvPr>
            <p:ph idx="1"/>
          </p:nvPr>
        </p:nvPicPr>
        <p:blipFill>
          <a:blip r:embed="rId3"/>
          <a:stretch>
            <a:fillRect/>
          </a:stretch>
        </p:blipFill>
        <p:spPr>
          <a:xfrm>
            <a:off x="611560" y="361844"/>
            <a:ext cx="7920880" cy="5707337"/>
          </a:xfrm>
          <a:prstGeom prst="rect">
            <a:avLst/>
          </a:prstGeom>
        </p:spPr>
      </p:pic>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797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43810"/>
            <a:ext cx="8867328" cy="649342"/>
          </a:xfrm>
        </p:spPr>
        <p:txBody>
          <a:bodyPr>
            <a:normAutofit fontScale="90000"/>
          </a:bodyPr>
          <a:lstStyle/>
          <a:p>
            <a:r>
              <a:rPr lang="lv-LV" sz="3200" dirty="0">
                <a:solidFill>
                  <a:srgbClr val="002060"/>
                </a:solidFill>
              </a:rPr>
              <a:t>Iekļaušanās starptautiskajos velomaršrutos  EV11- </a:t>
            </a:r>
            <a:r>
              <a:rPr lang="lv-LV" sz="2200" dirty="0"/>
              <a:t>5984 km</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05CB7E13-9276-4A92-8F8C-711B62FF27AA}"/>
              </a:ext>
            </a:extLst>
          </p:cNvPr>
          <p:cNvPicPr>
            <a:picLocks noChangeAspect="1"/>
          </p:cNvPicPr>
          <p:nvPr/>
        </p:nvPicPr>
        <p:blipFill>
          <a:blip r:embed="rId4"/>
          <a:stretch>
            <a:fillRect/>
          </a:stretch>
        </p:blipFill>
        <p:spPr>
          <a:xfrm>
            <a:off x="1226118" y="892962"/>
            <a:ext cx="7200800" cy="4916383"/>
          </a:xfrm>
          <a:prstGeom prst="rect">
            <a:avLst/>
          </a:prstGeom>
        </p:spPr>
      </p:pic>
      <p:pic>
        <p:nvPicPr>
          <p:cNvPr id="4" name="Content Placeholder 3">
            <a:extLst>
              <a:ext uri="{FF2B5EF4-FFF2-40B4-BE49-F238E27FC236}">
                <a16:creationId xmlns:a16="http://schemas.microsoft.com/office/drawing/2014/main" id="{2C7B843C-79BB-4DDE-841E-2433081B99D0}"/>
              </a:ext>
            </a:extLst>
          </p:cNvPr>
          <p:cNvPicPr>
            <a:picLocks noGrp="1" noChangeAspect="1"/>
          </p:cNvPicPr>
          <p:nvPr>
            <p:ph idx="1"/>
          </p:nvPr>
        </p:nvPicPr>
        <p:blipFill>
          <a:blip r:embed="rId5"/>
          <a:stretch>
            <a:fillRect/>
          </a:stretch>
        </p:blipFill>
        <p:spPr>
          <a:xfrm>
            <a:off x="415677" y="892962"/>
            <a:ext cx="4148316" cy="4916383"/>
          </a:xfrm>
          <a:prstGeom prst="rect">
            <a:avLst/>
          </a:prstGeom>
        </p:spPr>
      </p:pic>
    </p:spTree>
    <p:extLst>
      <p:ext uri="{BB962C8B-B14F-4D97-AF65-F5344CB8AC3E}">
        <p14:creationId xmlns:p14="http://schemas.microsoft.com/office/powerpoint/2010/main" val="881368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15868"/>
            <a:ext cx="8229600" cy="647712"/>
          </a:xfrm>
        </p:spPr>
        <p:txBody>
          <a:bodyPr>
            <a:normAutofit fontScale="90000"/>
          </a:bodyPr>
          <a:lstStyle/>
          <a:p>
            <a:r>
              <a:rPr lang="lv-LV" sz="3600" dirty="0">
                <a:solidFill>
                  <a:srgbClr val="002060"/>
                </a:solidFill>
              </a:rPr>
              <a:t>Piedāvājums velotūristam Latgalē </a:t>
            </a:r>
            <a:r>
              <a:rPr lang="lv-LV" sz="2200" dirty="0"/>
              <a:t>2019</a:t>
            </a:r>
            <a:br>
              <a:rPr lang="lv-LV" sz="2200" dirty="0"/>
            </a:br>
            <a:r>
              <a:rPr lang="lv-LV" sz="2000" dirty="0"/>
              <a:t>Vietējie - 45 un reģionālie - 20 , nepieciešami starptautiskie veloceļi</a:t>
            </a:r>
          </a:p>
        </p:txBody>
      </p:sp>
      <p:pic>
        <p:nvPicPr>
          <p:cNvPr id="4" name="Content Placeholder 3">
            <a:extLst>
              <a:ext uri="{FF2B5EF4-FFF2-40B4-BE49-F238E27FC236}">
                <a16:creationId xmlns:a16="http://schemas.microsoft.com/office/drawing/2014/main" id="{20A24216-DFEC-40A6-8957-7D7620E19DBD}"/>
              </a:ext>
            </a:extLst>
          </p:cNvPr>
          <p:cNvPicPr>
            <a:picLocks noGrp="1" noChangeAspect="1"/>
          </p:cNvPicPr>
          <p:nvPr>
            <p:ph idx="1"/>
          </p:nvPr>
        </p:nvPicPr>
        <p:blipFill>
          <a:blip r:embed="rId3"/>
          <a:stretch>
            <a:fillRect/>
          </a:stretch>
        </p:blipFill>
        <p:spPr>
          <a:xfrm>
            <a:off x="174410" y="1081540"/>
            <a:ext cx="8795177" cy="4752528"/>
          </a:xfrm>
          <a:prstGeom prst="rect">
            <a:avLst/>
          </a:prstGeom>
        </p:spPr>
      </p:pic>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856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4A76-2346-4B64-B8C7-42F28F3F70C2}"/>
              </a:ext>
            </a:extLst>
          </p:cNvPr>
          <p:cNvSpPr>
            <a:spLocks noGrp="1"/>
          </p:cNvSpPr>
          <p:nvPr>
            <p:ph type="title"/>
          </p:nvPr>
        </p:nvSpPr>
        <p:spPr>
          <a:xfrm>
            <a:off x="457200" y="533400"/>
            <a:ext cx="8229600" cy="375320"/>
          </a:xfrm>
        </p:spPr>
        <p:txBody>
          <a:bodyPr>
            <a:normAutofit fontScale="90000"/>
          </a:bodyPr>
          <a:lstStyle/>
          <a:p>
            <a:r>
              <a:rPr lang="lv-LV" sz="3200" dirty="0">
                <a:solidFill>
                  <a:srgbClr val="002060"/>
                </a:solidFill>
              </a:rPr>
              <a:t>Krāslavas un Dagdas  novadu velomaršruti</a:t>
            </a:r>
          </a:p>
        </p:txBody>
      </p:sp>
      <p:sp>
        <p:nvSpPr>
          <p:cNvPr id="3" name="Rectangle 2">
            <a:extLst>
              <a:ext uri="{FF2B5EF4-FFF2-40B4-BE49-F238E27FC236}">
                <a16:creationId xmlns:a16="http://schemas.microsoft.com/office/drawing/2014/main" id="{C99972F6-F366-4E2A-A542-5EFD943A1559}"/>
              </a:ext>
            </a:extLst>
          </p:cNvPr>
          <p:cNvSpPr/>
          <p:nvPr/>
        </p:nvSpPr>
        <p:spPr>
          <a:xfrm>
            <a:off x="143508" y="908720"/>
            <a:ext cx="8856984" cy="7081682"/>
          </a:xfrm>
          <a:prstGeom prst="rect">
            <a:avLst/>
          </a:prstGeom>
        </p:spPr>
        <p:txBody>
          <a:bodyPr wrap="square">
            <a:spAutoFit/>
          </a:bodyPr>
          <a:lstStyle/>
          <a:p>
            <a:pPr>
              <a:lnSpc>
                <a:spcPct val="115000"/>
              </a:lnSpc>
              <a:spcAft>
                <a:spcPts val="0"/>
              </a:spcAft>
            </a:pPr>
            <a:r>
              <a:rPr lang="lv-LV" b="1" dirty="0">
                <a:latin typeface="Calibri" panose="020F0502020204030204" pitchFamily="34" charset="0"/>
                <a:ea typeface="Calibri" panose="020F0502020204030204" pitchFamily="34" charset="0"/>
                <a:cs typeface="Times New Roman" panose="02020603050405020304" pitchFamily="18" charset="0"/>
              </a:rPr>
              <a:t>Krāslavas novads- 2 vai 8 +1=3 vai 9 ?, velonoma, remonts</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lv-LV" dirty="0">
                <a:latin typeface="Calibri" panose="020F0502020204030204" pitchFamily="34" charset="0"/>
                <a:ea typeface="Calibri" panose="020F0502020204030204" pitchFamily="34" charset="0"/>
                <a:cs typeface="Times New Roman" panose="02020603050405020304" pitchFamily="18" charset="0"/>
              </a:rPr>
              <a:t>Iepazīsti Krāslavu  11km</a:t>
            </a:r>
          </a:p>
          <a:p>
            <a:pPr>
              <a:lnSpc>
                <a:spcPct val="115000"/>
              </a:lnSpc>
              <a:spcAft>
                <a:spcPts val="0"/>
              </a:spcAft>
            </a:pPr>
            <a:r>
              <a:rPr lang="lv-LV" dirty="0">
                <a:latin typeface="Calibri" panose="020F0502020204030204" pitchFamily="34" charset="0"/>
                <a:ea typeface="Calibri" panose="020F0502020204030204" pitchFamily="34" charset="0"/>
                <a:cs typeface="Times New Roman" panose="02020603050405020304" pitchFamily="18" charset="0"/>
              </a:rPr>
              <a:t>Saulkrastu taka 8km</a:t>
            </a:r>
          </a:p>
          <a:p>
            <a:pPr>
              <a:lnSpc>
                <a:spcPct val="115000"/>
              </a:lnSpc>
              <a:spcAft>
                <a:spcPts val="0"/>
              </a:spcAft>
            </a:pPr>
            <a:r>
              <a:rPr lang="lv-LV" i="1" dirty="0">
                <a:latin typeface="Calibri" panose="020F0502020204030204" pitchFamily="34" charset="0"/>
                <a:ea typeface="Calibri" panose="020F0502020204030204" pitchFamily="34" charset="0"/>
                <a:cs typeface="Times New Roman" panose="02020603050405020304" pitchFamily="18" charset="0"/>
              </a:rPr>
              <a:t>Kaplavas pagasta Rietumdaļas maršruts 38km</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lv-LV" i="1" dirty="0">
                <a:latin typeface="Calibri" panose="020F0502020204030204" pitchFamily="34" charset="0"/>
                <a:ea typeface="Calibri" panose="020F0502020204030204" pitchFamily="34" charset="0"/>
                <a:cs typeface="Times New Roman" panose="02020603050405020304" pitchFamily="18" charset="0"/>
              </a:rPr>
              <a:t>Krāslava - Sauleskalns, Drīdzis - Kombuļi – Krāslava  38km </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lv-LV" i="1" dirty="0">
                <a:latin typeface="Calibri" panose="020F0502020204030204" pitchFamily="34" charset="0"/>
                <a:ea typeface="Calibri" panose="020F0502020204030204" pitchFamily="34" charset="0"/>
                <a:cs typeface="Times New Roman" panose="02020603050405020304" pitchFamily="18" charset="0"/>
              </a:rPr>
              <a:t>Krāslavas velotūre 2015 13km</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lv-LV" i="1" dirty="0">
                <a:latin typeface="Calibri" panose="020F0502020204030204" pitchFamily="34" charset="0"/>
                <a:ea typeface="Calibri" panose="020F0502020204030204" pitchFamily="34" charset="0"/>
                <a:cs typeface="Times New Roman" panose="02020603050405020304" pitchFamily="18" charset="0"/>
              </a:rPr>
              <a:t>Priedaines lielais loks 13km</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lv-LV" i="1" dirty="0">
                <a:latin typeface="Calibri" panose="020F0502020204030204" pitchFamily="34" charset="0"/>
                <a:ea typeface="Calibri" panose="020F0502020204030204" pitchFamily="34" charset="0"/>
                <a:cs typeface="Times New Roman" panose="02020603050405020304" pitchFamily="18" charset="0"/>
              </a:rPr>
              <a:t>Priedaines mazais loks  9km</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lv-LV" i="1" dirty="0">
                <a:latin typeface="Calibri" panose="020F0502020204030204" pitchFamily="34" charset="0"/>
                <a:ea typeface="Calibri" panose="020F0502020204030204" pitchFamily="34" charset="0"/>
                <a:cs typeface="Times New Roman" panose="02020603050405020304" pitchFamily="18" charset="0"/>
              </a:rPr>
              <a:t>Robeždaugavas ezeri  39km </a:t>
            </a: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lv-LV" b="1" dirty="0">
                <a:latin typeface="Calibri" panose="020F0502020204030204" pitchFamily="34" charset="0"/>
                <a:ea typeface="Calibri" panose="020F0502020204030204" pitchFamily="34" charset="0"/>
                <a:cs typeface="Times New Roman" panose="02020603050405020304" pitchFamily="18" charset="0"/>
              </a:rPr>
              <a:t>Dagdas novads- 1, velonoma</a:t>
            </a:r>
          </a:p>
          <a:p>
            <a:pPr>
              <a:lnSpc>
                <a:spcPct val="115000"/>
              </a:lnSpc>
            </a:pPr>
            <a:r>
              <a:rPr lang="lv-LV" dirty="0">
                <a:latin typeface="Calibri" panose="020F0502020204030204" pitchFamily="34" charset="0"/>
                <a:ea typeface="Calibri" panose="020F0502020204030204" pitchFamily="34" charset="0"/>
                <a:cs typeface="Times New Roman" panose="02020603050405020304" pitchFamily="18" charset="0"/>
              </a:rPr>
              <a:t>Velomaršruts “Ar divriteni apkārt Rāznas ezeram”</a:t>
            </a:r>
          </a:p>
          <a:p>
            <a:pPr>
              <a:lnSpc>
                <a:spcPct val="115000"/>
              </a:lnSpc>
            </a:pPr>
            <a:r>
              <a:rPr lang="lv-LV" dirty="0">
                <a:latin typeface="Calibri" panose="020F0502020204030204" pitchFamily="34" charset="0"/>
                <a:ea typeface="Calibri" panose="020F0502020204030204" pitchFamily="34" charset="0"/>
                <a:cs typeface="Times New Roman" panose="02020603050405020304" pitchFamily="18" charset="0"/>
              </a:rPr>
              <a:t>Aglonas novads- 4</a:t>
            </a:r>
          </a:p>
          <a:p>
            <a:pPr>
              <a:lnSpc>
                <a:spcPct val="115000"/>
              </a:lnSpc>
            </a:pPr>
            <a:r>
              <a:rPr lang="lv-LV" dirty="0">
                <a:latin typeface="Calibri" panose="020F0502020204030204" pitchFamily="34" charset="0"/>
                <a:ea typeface="Calibri" panose="020F0502020204030204" pitchFamily="34" charset="0"/>
                <a:cs typeface="Times New Roman" panose="02020603050405020304" pitchFamily="18" charset="0"/>
              </a:rPr>
              <a:t>Velo maršruts Nr.8 „Ezeru loks”  23km</a:t>
            </a:r>
          </a:p>
          <a:p>
            <a:pPr>
              <a:lnSpc>
                <a:spcPct val="115000"/>
              </a:lnSpc>
            </a:pPr>
            <a:r>
              <a:rPr lang="lv-LV" dirty="0">
                <a:latin typeface="Calibri" panose="020F0502020204030204" pitchFamily="34" charset="0"/>
                <a:ea typeface="Calibri" panose="020F0502020204030204" pitchFamily="34" charset="0"/>
                <a:cs typeface="Times New Roman" panose="02020603050405020304" pitchFamily="18" charset="0"/>
              </a:rPr>
              <a:t>Velo maršruts Nr.9 „Lielais Ģimenes loks” 120km</a:t>
            </a:r>
          </a:p>
          <a:p>
            <a:pPr>
              <a:lnSpc>
                <a:spcPct val="115000"/>
              </a:lnSpc>
            </a:pPr>
            <a:r>
              <a:rPr lang="lv-LV" dirty="0">
                <a:latin typeface="Calibri" panose="020F0502020204030204" pitchFamily="34" charset="0"/>
                <a:ea typeface="Calibri" panose="020F0502020204030204" pitchFamily="34" charset="0"/>
                <a:cs typeface="Times New Roman" panose="02020603050405020304" pitchFamily="18" charset="0"/>
              </a:rPr>
              <a:t>Velo maršruts Nr.10 „Ekstremālais loks” 120km</a:t>
            </a:r>
          </a:p>
          <a:p>
            <a:pPr>
              <a:lnSpc>
                <a:spcPct val="115000"/>
              </a:lnSpc>
            </a:pPr>
            <a:r>
              <a:rPr lang="lv-LV" dirty="0">
                <a:latin typeface="Calibri" panose="020F0502020204030204" pitchFamily="34" charset="0"/>
                <a:ea typeface="Calibri" panose="020F0502020204030204" pitchFamily="34" charset="0"/>
                <a:cs typeface="Times New Roman" panose="02020603050405020304" pitchFamily="18" charset="0"/>
              </a:rPr>
              <a:t>Velo maršruts Nr.11 „Ticības loks” 93km</a:t>
            </a:r>
          </a:p>
          <a:p>
            <a:pPr>
              <a:lnSpc>
                <a:spcPct val="115000"/>
              </a:lnSpc>
            </a:pPr>
            <a:r>
              <a:rPr lang="lv-LV" dirty="0">
                <a:latin typeface="Calibri" panose="020F0502020204030204" pitchFamily="34" charset="0"/>
                <a:ea typeface="Calibri" panose="020F0502020204030204" pitchFamily="34" charset="0"/>
                <a:cs typeface="Times New Roman" panose="02020603050405020304" pitchFamily="18" charset="0"/>
              </a:rPr>
              <a:t>REĢIONĀLAIS VELOMARŠRUTS NR. 35 “DAUGAVAS LOKI”  128km </a:t>
            </a:r>
          </a:p>
          <a:p>
            <a:pPr>
              <a:lnSpc>
                <a:spcPct val="115000"/>
              </a:lnSpc>
            </a:pP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lv-LV"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lv-LV"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endParaRPr lang="lv-LV"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468C3A5-BFED-4536-B9F0-97C6FDD44F7F}"/>
              </a:ext>
            </a:extLst>
          </p:cNvPr>
          <p:cNvSpPr/>
          <p:nvPr/>
        </p:nvSpPr>
        <p:spPr>
          <a:xfrm>
            <a:off x="477888" y="6324600"/>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spTree>
    <p:extLst>
      <p:ext uri="{BB962C8B-B14F-4D97-AF65-F5344CB8AC3E}">
        <p14:creationId xmlns:p14="http://schemas.microsoft.com/office/powerpoint/2010/main" val="172628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B6E0-2462-49E7-9E4D-9D4A79F27827}"/>
              </a:ext>
            </a:extLst>
          </p:cNvPr>
          <p:cNvSpPr>
            <a:spLocks noGrp="1"/>
          </p:cNvSpPr>
          <p:nvPr>
            <p:ph type="title"/>
          </p:nvPr>
        </p:nvSpPr>
        <p:spPr/>
        <p:txBody>
          <a:bodyPr/>
          <a:lstStyle/>
          <a:p>
            <a:r>
              <a:rPr lang="lv-LV" dirty="0"/>
              <a:t>Ceļošana</a:t>
            </a:r>
          </a:p>
        </p:txBody>
      </p:sp>
      <p:sp>
        <p:nvSpPr>
          <p:cNvPr id="3" name="Rectangle 2">
            <a:extLst>
              <a:ext uri="{FF2B5EF4-FFF2-40B4-BE49-F238E27FC236}">
                <a16:creationId xmlns:a16="http://schemas.microsoft.com/office/drawing/2014/main" id="{BB60BADA-24E3-49D1-9706-86FE3316C45C}"/>
              </a:ext>
            </a:extLst>
          </p:cNvPr>
          <p:cNvSpPr/>
          <p:nvPr/>
        </p:nvSpPr>
        <p:spPr>
          <a:xfrm>
            <a:off x="457200" y="1340768"/>
            <a:ext cx="8229600" cy="4524315"/>
          </a:xfrm>
          <a:prstGeom prst="rect">
            <a:avLst/>
          </a:prstGeom>
        </p:spPr>
        <p:txBody>
          <a:bodyPr wrap="square">
            <a:spAutoFit/>
          </a:bodyPr>
          <a:lstStyle/>
          <a:p>
            <a:r>
              <a:rPr lang="lv-LV" dirty="0"/>
              <a:t>Ceļošana kopumā ir viena no pastāvīgām stabili augošajām tendencēm. "Skift" pētījums "Global Travel Economics 2019–2029" paredz, ka arī turpmākajos desmit gados ceļošanas apjomi pieaugs visos pasaules reģionos. Ja 1950. gadā pasaulē bija ap 25 miljoniem "arrivals", tad šobrīd Pasaules tūrisma organizācijas dati rāda, ka starptautisko ieceļotāju ierašanās gadījumi pagājušā gadā palielinājās līdz 1,4 miljardiem.</a:t>
            </a:r>
          </a:p>
          <a:p>
            <a:endParaRPr lang="lv-LV" dirty="0"/>
          </a:p>
          <a:p>
            <a:r>
              <a:rPr lang="lv-LV" dirty="0"/>
              <a:t>Eiropa un Vidusāzija šobrīd ir lielākais izceļotāju avots, un līdzīgi tas saglabāsies arī nākamo desmit gadu laikā, mainoties ceļošanas paradumiem.</a:t>
            </a:r>
          </a:p>
          <a:p>
            <a:endParaRPr lang="lv-LV" dirty="0"/>
          </a:p>
          <a:p>
            <a:r>
              <a:rPr lang="lv-LV" dirty="0"/>
              <a:t>Pasaule kļūst arvien mobilāka, ceļošana un pārvietošanās kļūst par ikdienišķu un nepieciešamu  lietu. Runājot par mobilitāti un telpu, kas nodrošina pārvietošanos – iela, tunelis, stacija, pietura, lidosta, stāvvieta, gājēju ceļš, pārejas, velostāvvieta, dzelzceļš un tā tālāk. Būtisks ir šīs telpas "fiziski uztveramais izpildījums" – cik ērti es tajā jūtos, cik ērti to izmantot, piekļūt?</a:t>
            </a:r>
          </a:p>
          <a:p>
            <a:r>
              <a:rPr lang="lv-LV" dirty="0"/>
              <a:t>D.Suhanova</a:t>
            </a:r>
          </a:p>
        </p:txBody>
      </p:sp>
      <p:pic>
        <p:nvPicPr>
          <p:cNvPr id="4" name="Picture 3">
            <a:extLst>
              <a:ext uri="{FF2B5EF4-FFF2-40B4-BE49-F238E27FC236}">
                <a16:creationId xmlns:a16="http://schemas.microsoft.com/office/drawing/2014/main" id="{2BC2A14F-D2DB-4B5F-9C27-CA5A92EF39B7}"/>
              </a:ext>
            </a:extLst>
          </p:cNvPr>
          <p:cNvPicPr>
            <a:picLocks noChangeAspect="1"/>
          </p:cNvPicPr>
          <p:nvPr/>
        </p:nvPicPr>
        <p:blipFill>
          <a:blip r:embed="rId2"/>
          <a:stretch>
            <a:fillRect/>
          </a:stretch>
        </p:blipFill>
        <p:spPr>
          <a:xfrm>
            <a:off x="267851" y="5784969"/>
            <a:ext cx="8608298" cy="560881"/>
          </a:xfrm>
          <a:prstGeom prst="rect">
            <a:avLst/>
          </a:prstGeom>
        </p:spPr>
      </p:pic>
      <p:pic>
        <p:nvPicPr>
          <p:cNvPr id="5" name="Picture 4">
            <a:extLst>
              <a:ext uri="{FF2B5EF4-FFF2-40B4-BE49-F238E27FC236}">
                <a16:creationId xmlns:a16="http://schemas.microsoft.com/office/drawing/2014/main" id="{51724E42-E249-4B66-9B51-4992B90DBB6F}"/>
              </a:ext>
            </a:extLst>
          </p:cNvPr>
          <p:cNvPicPr>
            <a:picLocks noChangeAspect="1"/>
          </p:cNvPicPr>
          <p:nvPr/>
        </p:nvPicPr>
        <p:blipFill>
          <a:blip r:embed="rId3"/>
          <a:stretch>
            <a:fillRect/>
          </a:stretch>
        </p:blipFill>
        <p:spPr>
          <a:xfrm>
            <a:off x="1926106" y="6349461"/>
            <a:ext cx="5291787" cy="365792"/>
          </a:xfrm>
          <a:prstGeom prst="rect">
            <a:avLst/>
          </a:prstGeom>
        </p:spPr>
      </p:pic>
    </p:spTree>
    <p:extLst>
      <p:ext uri="{BB962C8B-B14F-4D97-AF65-F5344CB8AC3E}">
        <p14:creationId xmlns:p14="http://schemas.microsoft.com/office/powerpoint/2010/main" val="2020292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85B7C0-2515-4E36-95D0-C58EF3B7F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227403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A7A7-FB34-4853-A056-DECFFC68FCCB}"/>
              </a:ext>
            </a:extLst>
          </p:cNvPr>
          <p:cNvSpPr>
            <a:spLocks noGrp="1"/>
          </p:cNvSpPr>
          <p:nvPr>
            <p:ph type="title"/>
          </p:nvPr>
        </p:nvSpPr>
        <p:spPr>
          <a:xfrm>
            <a:off x="107504" y="312763"/>
            <a:ext cx="8856984" cy="519336"/>
          </a:xfrm>
        </p:spPr>
        <p:txBody>
          <a:bodyPr>
            <a:normAutofit fontScale="90000"/>
          </a:bodyPr>
          <a:lstStyle/>
          <a:p>
            <a:r>
              <a:rPr lang="lv-LV" sz="3200" dirty="0">
                <a:solidFill>
                  <a:srgbClr val="002060"/>
                </a:solidFill>
              </a:rPr>
              <a:t>Vietējie + reģionālie velomaršruti Daugavpils  partnerībā</a:t>
            </a:r>
          </a:p>
        </p:txBody>
      </p:sp>
      <p:sp>
        <p:nvSpPr>
          <p:cNvPr id="9" name="Rectangle 8">
            <a:extLst>
              <a:ext uri="{FF2B5EF4-FFF2-40B4-BE49-F238E27FC236}">
                <a16:creationId xmlns:a16="http://schemas.microsoft.com/office/drawing/2014/main" id="{1910C9A0-B46F-4E1A-BC70-A7F4CF3D4A11}"/>
              </a:ext>
            </a:extLst>
          </p:cNvPr>
          <p:cNvSpPr/>
          <p:nvPr/>
        </p:nvSpPr>
        <p:spPr>
          <a:xfrm>
            <a:off x="2627784" y="6530461"/>
            <a:ext cx="3098669" cy="307777"/>
          </a:xfrm>
          <a:prstGeom prst="rect">
            <a:avLst/>
          </a:prstGeom>
        </p:spPr>
        <p:txBody>
          <a:bodyPr wrap="none">
            <a:spAutoFit/>
          </a:bodyPr>
          <a:lstStyle/>
          <a:p>
            <a:r>
              <a:rPr lang="lv-LV" sz="1400" dirty="0"/>
              <a:t>Projekts Nr. 19-00-A019.332-000002</a:t>
            </a:r>
          </a:p>
        </p:txBody>
      </p:sp>
      <p:pic>
        <p:nvPicPr>
          <p:cNvPr id="3" name="Picture 2">
            <a:extLst>
              <a:ext uri="{FF2B5EF4-FFF2-40B4-BE49-F238E27FC236}">
                <a16:creationId xmlns:a16="http://schemas.microsoft.com/office/drawing/2014/main" id="{783E89A1-BC9E-4C50-8676-CD939E894C83}"/>
              </a:ext>
            </a:extLst>
          </p:cNvPr>
          <p:cNvPicPr>
            <a:picLocks noChangeAspect="1"/>
          </p:cNvPicPr>
          <p:nvPr/>
        </p:nvPicPr>
        <p:blipFill>
          <a:blip r:embed="rId2"/>
          <a:stretch>
            <a:fillRect/>
          </a:stretch>
        </p:blipFill>
        <p:spPr>
          <a:xfrm>
            <a:off x="66417" y="832100"/>
            <a:ext cx="4292158" cy="5713137"/>
          </a:xfrm>
          <a:prstGeom prst="rect">
            <a:avLst/>
          </a:prstGeom>
        </p:spPr>
      </p:pic>
      <p:pic>
        <p:nvPicPr>
          <p:cNvPr id="5" name="Picture 4">
            <a:extLst>
              <a:ext uri="{FF2B5EF4-FFF2-40B4-BE49-F238E27FC236}">
                <a16:creationId xmlns:a16="http://schemas.microsoft.com/office/drawing/2014/main" id="{442861E3-7809-4559-B4D6-94C53706E2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6200000">
            <a:off x="4062683" y="1747332"/>
            <a:ext cx="5157193" cy="3867895"/>
          </a:xfrm>
          <a:prstGeom prst="rect">
            <a:avLst/>
          </a:prstGeom>
        </p:spPr>
      </p:pic>
    </p:spTree>
    <p:extLst>
      <p:ext uri="{BB962C8B-B14F-4D97-AF65-F5344CB8AC3E}">
        <p14:creationId xmlns:p14="http://schemas.microsoft.com/office/powerpoint/2010/main" val="3698582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FE55C-BE6A-4526-B5C6-D17EC71646A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72434"/>
            <a:ext cx="9144000" cy="6513132"/>
          </a:xfrm>
          <a:prstGeom prst="rect">
            <a:avLst/>
          </a:prstGeom>
        </p:spPr>
      </p:pic>
    </p:spTree>
    <p:extLst>
      <p:ext uri="{BB962C8B-B14F-4D97-AF65-F5344CB8AC3E}">
        <p14:creationId xmlns:p14="http://schemas.microsoft.com/office/powerpoint/2010/main" val="268563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78F99-B12A-4C18-981A-19B77253D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2"/>
            <a:ext cx="9144000" cy="6517836"/>
          </a:xfrm>
          <a:prstGeom prst="rect">
            <a:avLst/>
          </a:prstGeom>
        </p:spPr>
      </p:pic>
    </p:spTree>
    <p:extLst>
      <p:ext uri="{BB962C8B-B14F-4D97-AF65-F5344CB8AC3E}">
        <p14:creationId xmlns:p14="http://schemas.microsoft.com/office/powerpoint/2010/main" val="1136500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2A8406-AB31-4F9F-9C5B-5D71D86A32E1}"/>
              </a:ext>
            </a:extLst>
          </p:cNvPr>
          <p:cNvPicPr>
            <a:picLocks noChangeAspect="1"/>
          </p:cNvPicPr>
          <p:nvPr/>
        </p:nvPicPr>
        <p:blipFill>
          <a:blip r:embed="rId2"/>
          <a:stretch>
            <a:fillRect/>
          </a:stretch>
        </p:blipFill>
        <p:spPr>
          <a:xfrm>
            <a:off x="0" y="196452"/>
            <a:ext cx="9144000" cy="6661547"/>
          </a:xfrm>
          <a:prstGeom prst="rect">
            <a:avLst/>
          </a:prstGeom>
        </p:spPr>
      </p:pic>
    </p:spTree>
    <p:extLst>
      <p:ext uri="{BB962C8B-B14F-4D97-AF65-F5344CB8AC3E}">
        <p14:creationId xmlns:p14="http://schemas.microsoft.com/office/powerpoint/2010/main" val="3293928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474" y="316127"/>
            <a:ext cx="5602330" cy="376569"/>
          </a:xfrm>
        </p:spPr>
        <p:txBody>
          <a:bodyPr>
            <a:noAutofit/>
          </a:bodyPr>
          <a:lstStyle/>
          <a:p>
            <a:r>
              <a:rPr lang="lv-LV" sz="3200" dirty="0">
                <a:solidFill>
                  <a:srgbClr val="002060"/>
                </a:solidFill>
              </a:rPr>
              <a:t>Krāslavas  un Dagdas novadi</a:t>
            </a:r>
          </a:p>
        </p:txBody>
      </p:sp>
      <p:pic>
        <p:nvPicPr>
          <p:cNvPr id="10" name="Picture 9">
            <a:extLst>
              <a:ext uri="{FF2B5EF4-FFF2-40B4-BE49-F238E27FC236}">
                <a16:creationId xmlns:a16="http://schemas.microsoft.com/office/drawing/2014/main" id="{7DBAFC5C-43A7-47AF-9D01-E7A269EFA631}"/>
              </a:ext>
            </a:extLst>
          </p:cNvPr>
          <p:cNvPicPr>
            <a:picLocks noChangeAspect="1"/>
          </p:cNvPicPr>
          <p:nvPr/>
        </p:nvPicPr>
        <p:blipFill>
          <a:blip r:embed="rId4"/>
          <a:stretch>
            <a:fillRect/>
          </a:stretch>
        </p:blipFill>
        <p:spPr>
          <a:xfrm>
            <a:off x="909764" y="6157710"/>
            <a:ext cx="1019048" cy="257143"/>
          </a:xfrm>
          <a:prstGeom prst="rect">
            <a:avLst/>
          </a:prstGeom>
        </p:spPr>
      </p:pic>
      <p:pic>
        <p:nvPicPr>
          <p:cNvPr id="11" name="Picture 10">
            <a:extLst>
              <a:ext uri="{FF2B5EF4-FFF2-40B4-BE49-F238E27FC236}">
                <a16:creationId xmlns:a16="http://schemas.microsoft.com/office/drawing/2014/main" id="{6CFE783C-FA05-4222-8927-998E4DD33990}"/>
              </a:ext>
            </a:extLst>
          </p:cNvPr>
          <p:cNvPicPr>
            <a:picLocks noChangeAspect="1"/>
          </p:cNvPicPr>
          <p:nvPr/>
        </p:nvPicPr>
        <p:blipFill>
          <a:blip r:embed="rId5"/>
          <a:stretch>
            <a:fillRect/>
          </a:stretch>
        </p:blipFill>
        <p:spPr>
          <a:xfrm>
            <a:off x="264092" y="5696280"/>
            <a:ext cx="427576" cy="1003282"/>
          </a:xfrm>
          <a:prstGeom prst="rect">
            <a:avLst/>
          </a:prstGeom>
        </p:spPr>
      </p:pic>
      <p:pic>
        <p:nvPicPr>
          <p:cNvPr id="4" name="Picture 3">
            <a:extLst>
              <a:ext uri="{FF2B5EF4-FFF2-40B4-BE49-F238E27FC236}">
                <a16:creationId xmlns:a16="http://schemas.microsoft.com/office/drawing/2014/main" id="{84D6026E-74F4-4791-9100-43602D1102DB}"/>
              </a:ext>
            </a:extLst>
          </p:cNvPr>
          <p:cNvPicPr>
            <a:picLocks noChangeAspect="1"/>
          </p:cNvPicPr>
          <p:nvPr/>
        </p:nvPicPr>
        <p:blipFill>
          <a:blip r:embed="rId6"/>
          <a:stretch>
            <a:fillRect/>
          </a:stretch>
        </p:blipFill>
        <p:spPr>
          <a:xfrm>
            <a:off x="51474" y="750145"/>
            <a:ext cx="7760886" cy="5093125"/>
          </a:xfrm>
          <a:prstGeom prst="rect">
            <a:avLst/>
          </a:prstGeom>
        </p:spPr>
      </p:pic>
      <p:pic>
        <p:nvPicPr>
          <p:cNvPr id="3" name="Picture 2">
            <a:extLst>
              <a:ext uri="{FF2B5EF4-FFF2-40B4-BE49-F238E27FC236}">
                <a16:creationId xmlns:a16="http://schemas.microsoft.com/office/drawing/2014/main" id="{C5F8C2D0-BF74-467A-83D0-CCE393FB7C0E}"/>
              </a:ext>
            </a:extLst>
          </p:cNvPr>
          <p:cNvPicPr>
            <a:picLocks noChangeAspect="1"/>
          </p:cNvPicPr>
          <p:nvPr/>
        </p:nvPicPr>
        <p:blipFill>
          <a:blip r:embed="rId7"/>
          <a:stretch>
            <a:fillRect/>
          </a:stretch>
        </p:blipFill>
        <p:spPr>
          <a:xfrm>
            <a:off x="6997179" y="312428"/>
            <a:ext cx="1941198" cy="1147668"/>
          </a:xfrm>
          <a:prstGeom prst="rect">
            <a:avLst/>
          </a:prstGeom>
        </p:spPr>
      </p:pic>
    </p:spTree>
    <p:extLst>
      <p:ext uri="{BB962C8B-B14F-4D97-AF65-F5344CB8AC3E}">
        <p14:creationId xmlns:p14="http://schemas.microsoft.com/office/powerpoint/2010/main" val="686748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4139952" cy="1824969"/>
          </a:xfrm>
        </p:spPr>
        <p:txBody>
          <a:bodyPr>
            <a:noAutofit/>
          </a:bodyPr>
          <a:lstStyle/>
          <a:p>
            <a:r>
              <a:rPr lang="lv-LV" sz="3200" dirty="0">
                <a:solidFill>
                  <a:srgbClr val="002060"/>
                </a:solidFill>
              </a:rPr>
              <a:t>Krāslavas un Dagdas </a:t>
            </a:r>
            <a:br>
              <a:rPr lang="lv-LV" sz="3200" dirty="0">
                <a:solidFill>
                  <a:srgbClr val="002060"/>
                </a:solidFill>
              </a:rPr>
            </a:br>
            <a:r>
              <a:rPr lang="lv-LV" sz="3200" dirty="0">
                <a:solidFill>
                  <a:srgbClr val="002060"/>
                </a:solidFill>
              </a:rPr>
              <a:t>            novadi</a:t>
            </a:r>
            <a:br>
              <a:rPr lang="lv-LV" sz="3200" dirty="0">
                <a:solidFill>
                  <a:srgbClr val="002060"/>
                </a:solidFill>
              </a:rPr>
            </a:br>
            <a:r>
              <a:rPr lang="lv-LV" sz="3200" dirty="0">
                <a:solidFill>
                  <a:srgbClr val="002060"/>
                </a:solidFill>
              </a:rPr>
              <a:t>      EV 11 maršrutā</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3EC352B8-042A-47D0-BA29-D5C8CE61D5CB}"/>
              </a:ext>
            </a:extLst>
          </p:cNvPr>
          <p:cNvPicPr>
            <a:picLocks noChangeAspect="1"/>
          </p:cNvPicPr>
          <p:nvPr/>
        </p:nvPicPr>
        <p:blipFill>
          <a:blip r:embed="rId4"/>
          <a:stretch>
            <a:fillRect/>
          </a:stretch>
        </p:blipFill>
        <p:spPr>
          <a:xfrm>
            <a:off x="4503479" y="275760"/>
            <a:ext cx="4572000" cy="6096000"/>
          </a:xfrm>
          <a:prstGeom prst="rect">
            <a:avLst/>
          </a:prstGeom>
        </p:spPr>
      </p:pic>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7" name="Picture 6">
            <a:extLst>
              <a:ext uri="{FF2B5EF4-FFF2-40B4-BE49-F238E27FC236}">
                <a16:creationId xmlns:a16="http://schemas.microsoft.com/office/drawing/2014/main" id="{F9732590-1A76-4E1D-AD5A-5F049FED96D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0800000">
            <a:off x="68522" y="2157625"/>
            <a:ext cx="4287454" cy="3215591"/>
          </a:xfrm>
          <a:prstGeom prst="rect">
            <a:avLst/>
          </a:prstGeom>
        </p:spPr>
      </p:pic>
    </p:spTree>
    <p:extLst>
      <p:ext uri="{BB962C8B-B14F-4D97-AF65-F5344CB8AC3E}">
        <p14:creationId xmlns:p14="http://schemas.microsoft.com/office/powerpoint/2010/main" val="3385233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99" y="386539"/>
            <a:ext cx="8229600" cy="990600"/>
          </a:xfrm>
        </p:spPr>
        <p:txBody>
          <a:bodyPr/>
          <a:lstStyle/>
          <a:p>
            <a:r>
              <a:rPr lang="lv-LV" dirty="0">
                <a:solidFill>
                  <a:srgbClr val="002060"/>
                </a:solidFill>
              </a:rPr>
              <a:t>Pakalpojumi un prasības</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BA92C6CE-EA9F-482B-908D-B6FECDC456A5}"/>
              </a:ext>
            </a:extLst>
          </p:cNvPr>
          <p:cNvPicPr>
            <a:picLocks noChangeAspect="1"/>
          </p:cNvPicPr>
          <p:nvPr/>
        </p:nvPicPr>
        <p:blipFill>
          <a:blip r:embed="rId4"/>
          <a:stretch>
            <a:fillRect/>
          </a:stretch>
        </p:blipFill>
        <p:spPr>
          <a:xfrm>
            <a:off x="499173" y="3644369"/>
            <a:ext cx="2522099" cy="2174610"/>
          </a:xfrm>
          <a:prstGeom prst="rect">
            <a:avLst/>
          </a:prstGeom>
        </p:spPr>
      </p:pic>
      <p:pic>
        <p:nvPicPr>
          <p:cNvPr id="10" name="Picture 9">
            <a:extLst>
              <a:ext uri="{FF2B5EF4-FFF2-40B4-BE49-F238E27FC236}">
                <a16:creationId xmlns:a16="http://schemas.microsoft.com/office/drawing/2014/main" id="{F356FB09-FBF6-4907-902A-7B6CC101BEAF}"/>
              </a:ext>
            </a:extLst>
          </p:cNvPr>
          <p:cNvPicPr>
            <a:picLocks noChangeAspect="1"/>
          </p:cNvPicPr>
          <p:nvPr/>
        </p:nvPicPr>
        <p:blipFill>
          <a:blip r:embed="rId5"/>
          <a:stretch>
            <a:fillRect/>
          </a:stretch>
        </p:blipFill>
        <p:spPr>
          <a:xfrm>
            <a:off x="5947749" y="814966"/>
            <a:ext cx="1456381" cy="1941842"/>
          </a:xfrm>
          <a:prstGeom prst="rect">
            <a:avLst/>
          </a:prstGeom>
        </p:spPr>
      </p:pic>
      <p:pic>
        <p:nvPicPr>
          <p:cNvPr id="12" name="Picture 11">
            <a:extLst>
              <a:ext uri="{FF2B5EF4-FFF2-40B4-BE49-F238E27FC236}">
                <a16:creationId xmlns:a16="http://schemas.microsoft.com/office/drawing/2014/main" id="{27472710-FFF7-4071-BFC4-BD9BFF209B2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579705" y="142383"/>
            <a:ext cx="1490394" cy="1859650"/>
          </a:xfrm>
          <a:prstGeom prst="rect">
            <a:avLst/>
          </a:prstGeom>
        </p:spPr>
      </p:pic>
      <p:pic>
        <p:nvPicPr>
          <p:cNvPr id="14" name="Picture 13">
            <a:extLst>
              <a:ext uri="{FF2B5EF4-FFF2-40B4-BE49-F238E27FC236}">
                <a16:creationId xmlns:a16="http://schemas.microsoft.com/office/drawing/2014/main" id="{B003BAD2-400A-4CFC-8C1B-0237508789C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82950" y="1287330"/>
            <a:ext cx="3326643" cy="2287067"/>
          </a:xfrm>
          <a:prstGeom prst="rect">
            <a:avLst/>
          </a:prstGeom>
        </p:spPr>
      </p:pic>
      <p:pic>
        <p:nvPicPr>
          <p:cNvPr id="16" name="Picture 15">
            <a:extLst>
              <a:ext uri="{FF2B5EF4-FFF2-40B4-BE49-F238E27FC236}">
                <a16:creationId xmlns:a16="http://schemas.microsoft.com/office/drawing/2014/main" id="{206F65F8-5041-4CAB-B43B-775AD16B788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12142" y="2357960"/>
            <a:ext cx="1428450" cy="2572817"/>
          </a:xfrm>
          <a:prstGeom prst="rect">
            <a:avLst/>
          </a:prstGeom>
        </p:spPr>
      </p:pic>
      <p:pic>
        <p:nvPicPr>
          <p:cNvPr id="22" name="Picture 21">
            <a:extLst>
              <a:ext uri="{FF2B5EF4-FFF2-40B4-BE49-F238E27FC236}">
                <a16:creationId xmlns:a16="http://schemas.microsoft.com/office/drawing/2014/main" id="{DEF081A2-99D6-4FC3-AD25-F3AB0B67EC3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51162" y="3616785"/>
            <a:ext cx="3115629" cy="2077086"/>
          </a:xfrm>
          <a:prstGeom prst="rect">
            <a:avLst/>
          </a:prstGeom>
        </p:spPr>
      </p:pic>
      <p:pic>
        <p:nvPicPr>
          <p:cNvPr id="20" name="Content Placeholder 19">
            <a:extLst>
              <a:ext uri="{FF2B5EF4-FFF2-40B4-BE49-F238E27FC236}">
                <a16:creationId xmlns:a16="http://schemas.microsoft.com/office/drawing/2014/main" id="{E5E35BE8-4D9D-4CAB-93C6-0B2276B4E89C}"/>
              </a:ext>
            </a:extLst>
          </p:cNvPr>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3856477" y="1187563"/>
            <a:ext cx="1905000" cy="1905000"/>
          </a:xfrm>
        </p:spPr>
      </p:pic>
      <p:pic>
        <p:nvPicPr>
          <p:cNvPr id="11" name="Picture 10">
            <a:extLst>
              <a:ext uri="{FF2B5EF4-FFF2-40B4-BE49-F238E27FC236}">
                <a16:creationId xmlns:a16="http://schemas.microsoft.com/office/drawing/2014/main" id="{85F29969-F3EC-4950-916B-8D044C043D36}"/>
              </a:ext>
            </a:extLst>
          </p:cNvPr>
          <p:cNvPicPr>
            <a:picLocks noChangeAspect="1"/>
          </p:cNvPicPr>
          <p:nvPr/>
        </p:nvPicPr>
        <p:blipFill>
          <a:blip r:embed="rId11"/>
          <a:stretch>
            <a:fillRect/>
          </a:stretch>
        </p:blipFill>
        <p:spPr>
          <a:xfrm>
            <a:off x="5387061" y="3208037"/>
            <a:ext cx="1959459" cy="1331979"/>
          </a:xfrm>
          <a:prstGeom prst="rect">
            <a:avLst/>
          </a:prstGeom>
        </p:spPr>
      </p:pic>
      <p:pic>
        <p:nvPicPr>
          <p:cNvPr id="3074" name="Picture 1775" descr="velocels.png">
            <a:extLst>
              <a:ext uri="{FF2B5EF4-FFF2-40B4-BE49-F238E27FC236}">
                <a16:creationId xmlns:a16="http://schemas.microsoft.com/office/drawing/2014/main" id="{9644B71F-4F01-4894-A28B-171C65D590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9118" y="4640820"/>
            <a:ext cx="983024" cy="98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783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29" y="308087"/>
            <a:ext cx="8602851" cy="807368"/>
          </a:xfrm>
        </p:spPr>
        <p:txBody>
          <a:bodyPr>
            <a:normAutofit fontScale="90000"/>
          </a:bodyPr>
          <a:lstStyle/>
          <a:p>
            <a:r>
              <a:rPr lang="lv-LV" dirty="0"/>
              <a:t> </a:t>
            </a:r>
            <a:r>
              <a:rPr lang="lv-LV" sz="3200" dirty="0">
                <a:solidFill>
                  <a:srgbClr val="002060"/>
                </a:solidFill>
              </a:rPr>
              <a:t>Apskates objekti, pakalpojumi un infrastruktūra EV 11 Latgales posmā Medumi Gulbene, Daugavpils un   nov.</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a:extLst>
              <a:ext uri="{FF2B5EF4-FFF2-40B4-BE49-F238E27FC236}">
                <a16:creationId xmlns:a16="http://schemas.microsoft.com/office/drawing/2014/main" id="{3C9CF5E2-E96A-422C-ADFA-B9B3A6178E0B}"/>
              </a:ext>
            </a:extLst>
          </p:cNvPr>
          <p:cNvGraphicFramePr>
            <a:graphicFrameLocks noGrp="1"/>
          </p:cNvGraphicFramePr>
          <p:nvPr>
            <p:extLst>
              <p:ext uri="{D42A27DB-BD31-4B8C-83A1-F6EECF244321}">
                <p14:modId xmlns:p14="http://schemas.microsoft.com/office/powerpoint/2010/main" val="3929784062"/>
              </p:ext>
            </p:extLst>
          </p:nvPr>
        </p:nvGraphicFramePr>
        <p:xfrm>
          <a:off x="611560" y="1185428"/>
          <a:ext cx="8064897" cy="4572420"/>
        </p:xfrm>
        <a:graphic>
          <a:graphicData uri="http://schemas.openxmlformats.org/drawingml/2006/table">
            <a:tbl>
              <a:tblPr firstRow="1" firstCol="1" bandRow="1">
                <a:tableStyleId>{5C22544A-7EE6-4342-B048-85BDC9FD1C3A}</a:tableStyleId>
              </a:tblPr>
              <a:tblGrid>
                <a:gridCol w="587618">
                  <a:extLst>
                    <a:ext uri="{9D8B030D-6E8A-4147-A177-3AD203B41FA5}">
                      <a16:colId xmlns:a16="http://schemas.microsoft.com/office/drawing/2014/main" val="3924833675"/>
                    </a:ext>
                  </a:extLst>
                </a:gridCol>
                <a:gridCol w="3119659">
                  <a:extLst>
                    <a:ext uri="{9D8B030D-6E8A-4147-A177-3AD203B41FA5}">
                      <a16:colId xmlns:a16="http://schemas.microsoft.com/office/drawing/2014/main" val="1413408212"/>
                    </a:ext>
                  </a:extLst>
                </a:gridCol>
                <a:gridCol w="1865194">
                  <a:extLst>
                    <a:ext uri="{9D8B030D-6E8A-4147-A177-3AD203B41FA5}">
                      <a16:colId xmlns:a16="http://schemas.microsoft.com/office/drawing/2014/main" val="162851448"/>
                    </a:ext>
                  </a:extLst>
                </a:gridCol>
                <a:gridCol w="2492426">
                  <a:extLst>
                    <a:ext uri="{9D8B030D-6E8A-4147-A177-3AD203B41FA5}">
                      <a16:colId xmlns:a16="http://schemas.microsoft.com/office/drawing/2014/main" val="1305938542"/>
                    </a:ext>
                  </a:extLst>
                </a:gridCol>
              </a:tblGrid>
              <a:tr h="518487">
                <a:tc>
                  <a:txBody>
                    <a:bodyPr/>
                    <a:lstStyle/>
                    <a:p>
                      <a:pPr>
                        <a:lnSpc>
                          <a:spcPct val="115000"/>
                        </a:lnSpc>
                        <a:spcAft>
                          <a:spcPts val="0"/>
                        </a:spcAft>
                      </a:pPr>
                      <a:r>
                        <a:rPr lang="lv-LV" sz="1100">
                          <a:effectLst/>
                        </a:rPr>
                        <a:t>nr</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dirty="0">
                          <a:effectLst/>
                        </a:rPr>
                        <a:t>EV11 kopā Latgalē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dirty="0">
                          <a:effectLst/>
                        </a:rPr>
                        <a:t> Skaits tiešā</a:t>
                      </a:r>
                    </a:p>
                    <a:p>
                      <a:pPr>
                        <a:lnSpc>
                          <a:spcPct val="115000"/>
                        </a:lnSpc>
                        <a:spcAft>
                          <a:spcPts val="0"/>
                        </a:spcAft>
                      </a:pPr>
                      <a:r>
                        <a:rPr lang="lv-LV" sz="1100" dirty="0">
                          <a:effectLst/>
                        </a:rPr>
                        <a:t> EV 11 tuvumā</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dirty="0">
                          <a:effectLst/>
                          <a:latin typeface="Calibri" panose="020F0502020204030204" pitchFamily="34" charset="0"/>
                          <a:ea typeface="Calibri" panose="020F0502020204030204" pitchFamily="34" charset="0"/>
                          <a:cs typeface="Times New Roman" panose="02020603050405020304" pitchFamily="18" charset="0"/>
                        </a:rPr>
                        <a:t>Krāslavas novads</a:t>
                      </a:r>
                    </a:p>
                  </a:txBody>
                  <a:tcPr marL="68580" marR="68580" marT="0" marB="0"/>
                </a:tc>
                <a:extLst>
                  <a:ext uri="{0D108BD9-81ED-4DB2-BD59-A6C34878D82A}">
                    <a16:rowId xmlns:a16="http://schemas.microsoft.com/office/drawing/2014/main" val="1424441340"/>
                  </a:ext>
                </a:extLst>
              </a:tr>
              <a:tr h="207731">
                <a:tc>
                  <a:txBody>
                    <a:bodyPr/>
                    <a:lstStyle/>
                    <a:p>
                      <a:pPr>
                        <a:lnSpc>
                          <a:spcPct val="115000"/>
                        </a:lnSpc>
                        <a:spcAft>
                          <a:spcPts val="0"/>
                        </a:spcAft>
                      </a:pPr>
                      <a:r>
                        <a:rPr lang="lv-LV" sz="1100">
                          <a:effectLst/>
                        </a:rPr>
                        <a:t>1</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Apskates objekti kopā</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126</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dirty="0">
                          <a:effectLst/>
                        </a:rPr>
                        <a:t>11+7</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020429604"/>
                  </a:ext>
                </a:extLst>
              </a:tr>
              <a:tr h="250641">
                <a:tc>
                  <a:txBody>
                    <a:bodyPr/>
                    <a:lstStyle/>
                    <a:p>
                      <a:pPr>
                        <a:lnSpc>
                          <a:spcPct val="115000"/>
                        </a:lnSpc>
                        <a:spcAft>
                          <a:spcPts val="0"/>
                        </a:spcAft>
                      </a:pPr>
                      <a:r>
                        <a:rPr lang="lv-LV" sz="1100">
                          <a:effectLst/>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t.sk. kultūrvēstures objekti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66</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a:effectLst/>
                        </a:rPr>
                        <a:t>4+5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533331438"/>
                  </a:ext>
                </a:extLst>
              </a:tr>
              <a:tr h="250641">
                <a:tc>
                  <a:txBody>
                    <a:bodyPr/>
                    <a:lstStyle/>
                    <a:p>
                      <a:pPr>
                        <a:lnSpc>
                          <a:spcPct val="115000"/>
                        </a:lnSpc>
                        <a:spcAft>
                          <a:spcPts val="0"/>
                        </a:spcAft>
                      </a:pPr>
                      <a:r>
                        <a:rPr lang="lv-LV" sz="1100">
                          <a:effectLst/>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t.sk. dabas objekti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25</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a:effectLst/>
                        </a:rPr>
                        <a:t>1+1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655437533"/>
                  </a:ext>
                </a:extLst>
              </a:tr>
              <a:tr h="518487">
                <a:tc>
                  <a:txBody>
                    <a:bodyPr/>
                    <a:lstStyle/>
                    <a:p>
                      <a:pPr>
                        <a:lnSpc>
                          <a:spcPct val="115000"/>
                        </a:lnSpc>
                        <a:spcAft>
                          <a:spcPts val="0"/>
                        </a:spcAft>
                      </a:pPr>
                      <a:r>
                        <a:rPr lang="lv-LV" sz="1100">
                          <a:effectLst/>
                        </a:rPr>
                        <a:t>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dirty="0">
                          <a:effectLst/>
                        </a:rPr>
                        <a:t>t.sk. citi objekti  (lauku labumi, mākslas, interešu utt)</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dirty="0">
                          <a:effectLst/>
                        </a:rPr>
                        <a:t>35</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a:effectLst/>
                        </a:rPr>
                        <a:t>6+1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817713077"/>
                  </a:ext>
                </a:extLst>
              </a:tr>
              <a:tr h="250641">
                <a:tc>
                  <a:txBody>
                    <a:bodyPr/>
                    <a:lstStyle/>
                    <a:p>
                      <a:pPr>
                        <a:lnSpc>
                          <a:spcPct val="115000"/>
                        </a:lnSpc>
                        <a:spcAft>
                          <a:spcPts val="0"/>
                        </a:spcAft>
                      </a:pPr>
                      <a:r>
                        <a:rPr lang="lv-LV" sz="1100">
                          <a:effectLst/>
                        </a:rPr>
                        <a:t>2</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Ēdināšanas pakalpojumi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dirty="0">
                          <a:effectLst/>
                        </a:rPr>
                        <a:t>47</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a:effectLst/>
                        </a:rPr>
                        <a:t>5+0</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337787324"/>
                  </a:ext>
                </a:extLst>
              </a:tr>
              <a:tr h="285613">
                <a:tc>
                  <a:txBody>
                    <a:bodyPr/>
                    <a:lstStyle/>
                    <a:p>
                      <a:pPr>
                        <a:lnSpc>
                          <a:spcPct val="115000"/>
                        </a:lnSpc>
                        <a:spcAft>
                          <a:spcPts val="0"/>
                        </a:spcAft>
                      </a:pPr>
                      <a:r>
                        <a:rPr lang="lv-LV" sz="1100">
                          <a:effectLst/>
                        </a:rPr>
                        <a:t>3</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Naktsmītnes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70</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a:effectLst/>
                        </a:rPr>
                        <a:t>7+3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2199375729"/>
                  </a:ext>
                </a:extLst>
              </a:tr>
              <a:tr h="250641">
                <a:tc>
                  <a:txBody>
                    <a:bodyPr/>
                    <a:lstStyle/>
                    <a:p>
                      <a:pPr>
                        <a:lnSpc>
                          <a:spcPct val="115000"/>
                        </a:lnSpc>
                        <a:spcAft>
                          <a:spcPts val="0"/>
                        </a:spcAft>
                      </a:pPr>
                      <a:r>
                        <a:rPr lang="lv-LV" sz="1100">
                          <a:effectLst/>
                        </a:rPr>
                        <a:t>4</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Atpūtas vietas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29</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a:effectLst/>
                        </a:rPr>
                        <a:t>2+3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800813358"/>
                  </a:ext>
                </a:extLst>
              </a:tr>
              <a:tr h="250641">
                <a:tc>
                  <a:txBody>
                    <a:bodyPr/>
                    <a:lstStyle/>
                    <a:p>
                      <a:pPr>
                        <a:lnSpc>
                          <a:spcPct val="115000"/>
                        </a:lnSpc>
                        <a:spcAft>
                          <a:spcPts val="0"/>
                        </a:spcAft>
                      </a:pPr>
                      <a:r>
                        <a:rPr lang="lv-LV" sz="1100">
                          <a:effectLst/>
                        </a:rPr>
                        <a:t>5</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Velonoma, veloremonts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26</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a:effectLst/>
                        </a:rPr>
                        <a:t>2+1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209999378"/>
                  </a:ext>
                </a:extLst>
              </a:tr>
              <a:tr h="250641">
                <a:tc>
                  <a:txBody>
                    <a:bodyPr/>
                    <a:lstStyle/>
                    <a:p>
                      <a:pPr>
                        <a:lnSpc>
                          <a:spcPct val="115000"/>
                        </a:lnSpc>
                        <a:spcAft>
                          <a:spcPts val="0"/>
                        </a:spcAft>
                      </a:pPr>
                      <a:r>
                        <a:rPr lang="lv-LV" sz="1100">
                          <a:effectLst/>
                        </a:rPr>
                        <a:t>6</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Aktīvā atpūta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35</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996705330"/>
                  </a:ext>
                </a:extLst>
              </a:tr>
              <a:tr h="250641">
                <a:tc>
                  <a:txBody>
                    <a:bodyPr/>
                    <a:lstStyle/>
                    <a:p>
                      <a:pPr>
                        <a:lnSpc>
                          <a:spcPct val="115000"/>
                        </a:lnSpc>
                        <a:spcAft>
                          <a:spcPts val="0"/>
                        </a:spcAft>
                      </a:pPr>
                      <a:r>
                        <a:rPr lang="lv-LV" sz="1100">
                          <a:effectLst/>
                        </a:rPr>
                        <a:t>7</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Tūrisma informācija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Katrā novadā</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200" dirty="0">
                          <a:effectLst/>
                        </a:rPr>
                        <a:t>1</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210797699"/>
                  </a:ext>
                </a:extLst>
              </a:tr>
              <a:tr h="518487">
                <a:tc>
                  <a:txBody>
                    <a:bodyPr/>
                    <a:lstStyle/>
                    <a:p>
                      <a:pPr>
                        <a:lnSpc>
                          <a:spcPct val="115000"/>
                        </a:lnSpc>
                        <a:spcAft>
                          <a:spcPts val="0"/>
                        </a:spcAft>
                      </a:pPr>
                      <a:r>
                        <a:rPr lang="lv-LV" sz="1100">
                          <a:effectLst/>
                        </a:rPr>
                        <a:t>8</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Palīdzība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Katrā novadā</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 Medpunkts, slimnīca, poliklīnika, policija</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949861"/>
                  </a:ext>
                </a:extLst>
              </a:tr>
              <a:tr h="518487">
                <a:tc>
                  <a:txBody>
                    <a:bodyPr/>
                    <a:lstStyle/>
                    <a:p>
                      <a:pPr>
                        <a:lnSpc>
                          <a:spcPct val="115000"/>
                        </a:lnSpc>
                        <a:spcAft>
                          <a:spcPts val="0"/>
                        </a:spcAft>
                      </a:pPr>
                      <a:r>
                        <a:rPr lang="lv-LV" sz="1100">
                          <a:effectLst/>
                        </a:rPr>
                        <a:t>9</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Transporta maršruti, stacijas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Katrā novadā</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Autoosta, dzelzceļa stacija, autobusu maršruti</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6098015"/>
                  </a:ext>
                </a:extLst>
              </a:tr>
              <a:tr h="250641">
                <a:tc>
                  <a:txBody>
                    <a:bodyPr/>
                    <a:lstStyle/>
                    <a:p>
                      <a:pPr>
                        <a:lnSpc>
                          <a:spcPct val="115000"/>
                        </a:lnSpc>
                        <a:spcAft>
                          <a:spcPts val="0"/>
                        </a:spcAft>
                      </a:pPr>
                      <a:r>
                        <a:rPr lang="lv-LV" sz="1100">
                          <a:effectLst/>
                        </a:rPr>
                        <a:t>10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Veikali, bankomāti, DUS, aptiekas</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a:effectLst/>
                        </a:rPr>
                        <a:t>Katrā novadā </a:t>
                      </a:r>
                      <a:endParaRPr lang="lv-LV"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lv-LV" sz="1100" dirty="0">
                          <a:effectLst/>
                        </a:rPr>
                        <a:t>pietiekošā skaitā maršrutā</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5185961"/>
                  </a:ext>
                </a:extLst>
              </a:tr>
            </a:tbl>
          </a:graphicData>
        </a:graphic>
      </p:graphicFrame>
    </p:spTree>
    <p:extLst>
      <p:ext uri="{BB962C8B-B14F-4D97-AF65-F5344CB8AC3E}">
        <p14:creationId xmlns:p14="http://schemas.microsoft.com/office/powerpoint/2010/main" val="864131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13" y="343981"/>
            <a:ext cx="8229600" cy="807368"/>
          </a:xfrm>
        </p:spPr>
        <p:txBody>
          <a:bodyPr>
            <a:normAutofit fontScale="90000"/>
          </a:bodyPr>
          <a:lstStyle/>
          <a:p>
            <a:r>
              <a:rPr lang="lv-LV" dirty="0"/>
              <a:t> </a:t>
            </a:r>
            <a:r>
              <a:rPr lang="lv-LV" sz="3200" dirty="0">
                <a:solidFill>
                  <a:srgbClr val="002060"/>
                </a:solidFill>
              </a:rPr>
              <a:t>Apskates objekti, pakalpojumi un infrastruktūra EV 11 Latgales posmā Medumi Gulbene tiešā tuvumā</a:t>
            </a:r>
          </a:p>
        </p:txBody>
      </p:sp>
      <p:sp>
        <p:nvSpPr>
          <p:cNvPr id="5" name="Rectangle 4"/>
          <p:cNvSpPr/>
          <p:nvPr/>
        </p:nvSpPr>
        <p:spPr>
          <a:xfrm>
            <a:off x="446857" y="5950303"/>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a:extLst>
              <a:ext uri="{FF2B5EF4-FFF2-40B4-BE49-F238E27FC236}">
                <a16:creationId xmlns:a16="http://schemas.microsoft.com/office/drawing/2014/main" id="{038D6BEB-22CF-4734-AAA5-27F9C0CC18EE}"/>
              </a:ext>
            </a:extLst>
          </p:cNvPr>
          <p:cNvGraphicFramePr>
            <a:graphicFrameLocks noGrp="1"/>
          </p:cNvGraphicFramePr>
          <p:nvPr>
            <p:extLst>
              <p:ext uri="{D42A27DB-BD31-4B8C-83A1-F6EECF244321}">
                <p14:modId xmlns:p14="http://schemas.microsoft.com/office/powerpoint/2010/main" val="2865293545"/>
              </p:ext>
            </p:extLst>
          </p:nvPr>
        </p:nvGraphicFramePr>
        <p:xfrm>
          <a:off x="436513" y="1235983"/>
          <a:ext cx="8455969" cy="4714318"/>
        </p:xfrm>
        <a:graphic>
          <a:graphicData uri="http://schemas.openxmlformats.org/drawingml/2006/table">
            <a:tbl>
              <a:tblPr firstRow="1" firstCol="1" bandRow="1">
                <a:tableStyleId>{5C22544A-7EE6-4342-B048-85BDC9FD1C3A}</a:tableStyleId>
              </a:tblPr>
              <a:tblGrid>
                <a:gridCol w="403756">
                  <a:extLst>
                    <a:ext uri="{9D8B030D-6E8A-4147-A177-3AD203B41FA5}">
                      <a16:colId xmlns:a16="http://schemas.microsoft.com/office/drawing/2014/main" val="5267270"/>
                    </a:ext>
                  </a:extLst>
                </a:gridCol>
                <a:gridCol w="1852697">
                  <a:extLst>
                    <a:ext uri="{9D8B030D-6E8A-4147-A177-3AD203B41FA5}">
                      <a16:colId xmlns:a16="http://schemas.microsoft.com/office/drawing/2014/main" val="3293978371"/>
                    </a:ext>
                  </a:extLst>
                </a:gridCol>
                <a:gridCol w="726906">
                  <a:extLst>
                    <a:ext uri="{9D8B030D-6E8A-4147-A177-3AD203B41FA5}">
                      <a16:colId xmlns:a16="http://schemas.microsoft.com/office/drawing/2014/main" val="3619911027"/>
                    </a:ext>
                  </a:extLst>
                </a:gridCol>
                <a:gridCol w="1285457">
                  <a:extLst>
                    <a:ext uri="{9D8B030D-6E8A-4147-A177-3AD203B41FA5}">
                      <a16:colId xmlns:a16="http://schemas.microsoft.com/office/drawing/2014/main" val="1348447418"/>
                    </a:ext>
                  </a:extLst>
                </a:gridCol>
                <a:gridCol w="856149">
                  <a:extLst>
                    <a:ext uri="{9D8B030D-6E8A-4147-A177-3AD203B41FA5}">
                      <a16:colId xmlns:a16="http://schemas.microsoft.com/office/drawing/2014/main" val="826893041"/>
                    </a:ext>
                  </a:extLst>
                </a:gridCol>
                <a:gridCol w="594698">
                  <a:extLst>
                    <a:ext uri="{9D8B030D-6E8A-4147-A177-3AD203B41FA5}">
                      <a16:colId xmlns:a16="http://schemas.microsoft.com/office/drawing/2014/main" val="2753337604"/>
                    </a:ext>
                  </a:extLst>
                </a:gridCol>
                <a:gridCol w="769821">
                  <a:extLst>
                    <a:ext uri="{9D8B030D-6E8A-4147-A177-3AD203B41FA5}">
                      <a16:colId xmlns:a16="http://schemas.microsoft.com/office/drawing/2014/main" val="433334155"/>
                    </a:ext>
                  </a:extLst>
                </a:gridCol>
                <a:gridCol w="614814">
                  <a:extLst>
                    <a:ext uri="{9D8B030D-6E8A-4147-A177-3AD203B41FA5}">
                      <a16:colId xmlns:a16="http://schemas.microsoft.com/office/drawing/2014/main" val="333887634"/>
                    </a:ext>
                  </a:extLst>
                </a:gridCol>
                <a:gridCol w="615731">
                  <a:extLst>
                    <a:ext uri="{9D8B030D-6E8A-4147-A177-3AD203B41FA5}">
                      <a16:colId xmlns:a16="http://schemas.microsoft.com/office/drawing/2014/main" val="994734497"/>
                    </a:ext>
                  </a:extLst>
                </a:gridCol>
                <a:gridCol w="735940">
                  <a:extLst>
                    <a:ext uri="{9D8B030D-6E8A-4147-A177-3AD203B41FA5}">
                      <a16:colId xmlns:a16="http://schemas.microsoft.com/office/drawing/2014/main" val="3265766345"/>
                    </a:ext>
                  </a:extLst>
                </a:gridCol>
              </a:tblGrid>
              <a:tr h="416217">
                <a:tc>
                  <a:txBody>
                    <a:bodyPr/>
                    <a:lstStyle/>
                    <a:p>
                      <a:pPr>
                        <a:lnSpc>
                          <a:spcPct val="115000"/>
                        </a:lnSpc>
                        <a:spcAft>
                          <a:spcPts val="0"/>
                        </a:spcAft>
                      </a:pPr>
                      <a:r>
                        <a:rPr lang="lv-LV" sz="1200" dirty="0">
                          <a:effectLst/>
                        </a:rPr>
                        <a:t>nr</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EV11 kopā Latgalē </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dirty="0">
                          <a:effectLst/>
                        </a:rPr>
                        <a:t>Skaits uz EV 11 </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dirty="0">
                          <a:effectLst/>
                        </a:rPr>
                        <a:t>t.sk. Ludzas partn. teritorijā</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Rēzeknes </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Balvi</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Gulbene</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Daugavpils</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Krāslava</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Preili</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17906031"/>
                  </a:ext>
                </a:extLst>
              </a:tr>
              <a:tr h="283205">
                <a:tc>
                  <a:txBody>
                    <a:bodyPr/>
                    <a:lstStyle/>
                    <a:p>
                      <a:pPr>
                        <a:lnSpc>
                          <a:spcPct val="115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Apskates objekti kopā</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126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18</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20</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11+7</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756862233"/>
                  </a:ext>
                </a:extLst>
              </a:tr>
              <a:tr h="283205">
                <a:tc>
                  <a:txBody>
                    <a:bodyPr/>
                    <a:lstStyle/>
                    <a:p>
                      <a:pPr>
                        <a:lnSpc>
                          <a:spcPct val="115000"/>
                        </a:lnSpc>
                        <a:spcAft>
                          <a:spcPts val="0"/>
                        </a:spcAft>
                      </a:pPr>
                      <a:r>
                        <a:rPr lang="lv-LV" sz="1200">
                          <a:effectLst/>
                        </a:rPr>
                        <a:t> </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t.sk. kultūrvēstures objekti</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66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10</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10</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10</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7</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2343787653"/>
                  </a:ext>
                </a:extLst>
              </a:tr>
              <a:tr h="201194">
                <a:tc>
                  <a:txBody>
                    <a:bodyPr/>
                    <a:lstStyle/>
                    <a:p>
                      <a:pPr>
                        <a:lnSpc>
                          <a:spcPct val="115000"/>
                        </a:lnSpc>
                        <a:spcAft>
                          <a:spcPts val="0"/>
                        </a:spcAft>
                      </a:pPr>
                      <a:r>
                        <a:rPr lang="lv-LV" sz="1200">
                          <a:effectLst/>
                        </a:rPr>
                        <a:t> </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t.sk. dabas objekti</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362897434"/>
                  </a:ext>
                </a:extLst>
              </a:tr>
              <a:tr h="631239">
                <a:tc>
                  <a:txBody>
                    <a:bodyPr/>
                    <a:lstStyle/>
                    <a:p>
                      <a:pPr>
                        <a:lnSpc>
                          <a:spcPct val="115000"/>
                        </a:lnSpc>
                        <a:spcAft>
                          <a:spcPts val="0"/>
                        </a:spcAft>
                      </a:pPr>
                      <a:r>
                        <a:rPr lang="lv-LV" sz="1200">
                          <a:effectLst/>
                        </a:rPr>
                        <a:t> </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t.sk. citi objekti  (lauku labumi, mākslas, interešu utt)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35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7</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7</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6+1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2497233647"/>
                  </a:ext>
                </a:extLst>
              </a:tr>
              <a:tr h="283205">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Ēdināšanas pakalpojumi</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47</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9</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5+0</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2836881572"/>
                  </a:ext>
                </a:extLst>
              </a:tr>
              <a:tr h="201194">
                <a:tc>
                  <a:txBody>
                    <a:bodyPr/>
                    <a:lstStyle/>
                    <a:p>
                      <a:pPr>
                        <a:lnSpc>
                          <a:spcPct val="115000"/>
                        </a:lnSpc>
                        <a:spcAft>
                          <a:spcPts val="0"/>
                        </a:spcAft>
                      </a:pPr>
                      <a:r>
                        <a:rPr lang="lv-LV" sz="1200">
                          <a:effectLst/>
                        </a:rPr>
                        <a:t>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Naktsmītnes</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70</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7</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8</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9</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8</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7+3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17</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4084315566"/>
                  </a:ext>
                </a:extLst>
              </a:tr>
              <a:tr h="201194">
                <a:tc>
                  <a:txBody>
                    <a:bodyPr/>
                    <a:lstStyle/>
                    <a:p>
                      <a:pPr>
                        <a:lnSpc>
                          <a:spcPct val="115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Atpūtas vietas</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29</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3242722115"/>
                  </a:ext>
                </a:extLst>
              </a:tr>
              <a:tr h="283205">
                <a:tc>
                  <a:txBody>
                    <a:bodyPr/>
                    <a:lstStyle/>
                    <a:p>
                      <a:pPr>
                        <a:lnSpc>
                          <a:spcPct val="115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Velonoma, veloremonts</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3233997472"/>
                  </a:ext>
                </a:extLst>
              </a:tr>
              <a:tr h="201194">
                <a:tc>
                  <a:txBody>
                    <a:bodyPr/>
                    <a:lstStyle/>
                    <a:p>
                      <a:pPr>
                        <a:lnSpc>
                          <a:spcPct val="115000"/>
                        </a:lnSpc>
                        <a:spcAft>
                          <a:spcPts val="0"/>
                        </a:spcAft>
                      </a:pPr>
                      <a:r>
                        <a:rPr lang="lv-LV" sz="1200">
                          <a:effectLst/>
                        </a:rPr>
                        <a:t>6</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Aktīvā atpūta</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35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8</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5</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4</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2137792800"/>
                  </a:ext>
                </a:extLst>
              </a:tr>
              <a:tr h="416217">
                <a:tc>
                  <a:txBody>
                    <a:bodyPr/>
                    <a:lstStyle/>
                    <a:p>
                      <a:pPr>
                        <a:lnSpc>
                          <a:spcPct val="115000"/>
                        </a:lnSpc>
                        <a:spcAft>
                          <a:spcPts val="0"/>
                        </a:spcAft>
                      </a:pPr>
                      <a:r>
                        <a:rPr lang="lv-LV" sz="1200">
                          <a:effectLst/>
                        </a:rPr>
                        <a:t>7</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Tūrisma informācija</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Katrā novadā</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3</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2</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dirty="0">
                          <a:effectLst/>
                        </a:rPr>
                        <a:t>1</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1</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1853802056"/>
                  </a:ext>
                </a:extLst>
              </a:tr>
              <a:tr h="416217">
                <a:tc>
                  <a:txBody>
                    <a:bodyPr/>
                    <a:lstStyle/>
                    <a:p>
                      <a:pPr>
                        <a:lnSpc>
                          <a:spcPct val="115000"/>
                        </a:lnSpc>
                        <a:spcAft>
                          <a:spcPts val="0"/>
                        </a:spcAft>
                      </a:pPr>
                      <a:r>
                        <a:rPr lang="lv-LV" sz="1200">
                          <a:effectLst/>
                        </a:rPr>
                        <a:t>8</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Palīdzība</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Katrā novadā</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dirty="0">
                          <a:effectLst/>
                        </a:rPr>
                        <a:t> Medpunkts, slimnīca,policija</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995062761"/>
                  </a:ext>
                </a:extLst>
              </a:tr>
              <a:tr h="480615">
                <a:tc>
                  <a:txBody>
                    <a:bodyPr/>
                    <a:lstStyle/>
                    <a:p>
                      <a:pPr>
                        <a:lnSpc>
                          <a:spcPct val="115000"/>
                        </a:lnSpc>
                        <a:spcAft>
                          <a:spcPts val="0"/>
                        </a:spcAft>
                      </a:pPr>
                      <a:r>
                        <a:rPr lang="lv-LV" sz="1200">
                          <a:effectLst/>
                        </a:rPr>
                        <a:t>9</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Transporta maršruti, stacijas</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Katrā novadā</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dirty="0">
                          <a:effectLst/>
                        </a:rPr>
                        <a:t>Autoosta, dzelzceļa stacija</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2624480276"/>
                  </a:ext>
                </a:extLst>
              </a:tr>
              <a:tr h="416217">
                <a:tc>
                  <a:txBody>
                    <a:bodyPr/>
                    <a:lstStyle/>
                    <a:p>
                      <a:pPr>
                        <a:lnSpc>
                          <a:spcPct val="115000"/>
                        </a:lnSpc>
                        <a:spcAft>
                          <a:spcPts val="0"/>
                        </a:spcAft>
                      </a:pPr>
                      <a:r>
                        <a:rPr lang="lv-LV" sz="1200">
                          <a:effectLst/>
                        </a:rPr>
                        <a:t>10 </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Veikali, bankomāti, DUS, aptiekas</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Katrā novadā </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pietiekošā skaitā maršrutā</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a:effectLst/>
                        </a:rPr>
                        <a:t> </a:t>
                      </a:r>
                      <a:endParaRPr lang="lv-LV" sz="120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tc>
                  <a:txBody>
                    <a:bodyPr/>
                    <a:lstStyle/>
                    <a:p>
                      <a:pPr>
                        <a:lnSpc>
                          <a:spcPct val="115000"/>
                        </a:lnSpc>
                        <a:spcAft>
                          <a:spcPts val="0"/>
                        </a:spcAft>
                      </a:pPr>
                      <a:r>
                        <a:rPr lang="lv-LV" sz="1200" dirty="0">
                          <a:effectLst/>
                        </a:rPr>
                        <a:t>+</a:t>
                      </a:r>
                      <a:endParaRPr lang="lv-LV"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57" marR="50757" marT="0" marB="0"/>
                </a:tc>
                <a:extLst>
                  <a:ext uri="{0D108BD9-81ED-4DB2-BD59-A6C34878D82A}">
                    <a16:rowId xmlns:a16="http://schemas.microsoft.com/office/drawing/2014/main" val="815629494"/>
                  </a:ext>
                </a:extLst>
              </a:tr>
            </a:tbl>
          </a:graphicData>
        </a:graphic>
      </p:graphicFrame>
    </p:spTree>
    <p:extLst>
      <p:ext uri="{BB962C8B-B14F-4D97-AF65-F5344CB8AC3E}">
        <p14:creationId xmlns:p14="http://schemas.microsoft.com/office/powerpoint/2010/main" val="298168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39BD-ED8C-4E4C-AA03-E4A05CA3E35A}"/>
              </a:ext>
            </a:extLst>
          </p:cNvPr>
          <p:cNvSpPr>
            <a:spLocks noGrp="1"/>
          </p:cNvSpPr>
          <p:nvPr>
            <p:ph type="title"/>
          </p:nvPr>
        </p:nvSpPr>
        <p:spPr>
          <a:xfrm>
            <a:off x="444376" y="381000"/>
            <a:ext cx="8229600" cy="735360"/>
          </a:xfrm>
        </p:spPr>
        <p:txBody>
          <a:bodyPr/>
          <a:lstStyle/>
          <a:p>
            <a:r>
              <a:rPr lang="lv-LV" dirty="0">
                <a:solidFill>
                  <a:srgbClr val="002060"/>
                </a:solidFill>
              </a:rPr>
              <a:t>Kā darbojas tūrisma nozare Latgalē</a:t>
            </a:r>
          </a:p>
        </p:txBody>
      </p:sp>
      <p:sp>
        <p:nvSpPr>
          <p:cNvPr id="3" name="Content Placeholder 2">
            <a:extLst>
              <a:ext uri="{FF2B5EF4-FFF2-40B4-BE49-F238E27FC236}">
                <a16:creationId xmlns:a16="http://schemas.microsoft.com/office/drawing/2014/main" id="{A446D911-77D9-4420-A1E9-AEFD6E90037A}"/>
              </a:ext>
            </a:extLst>
          </p:cNvPr>
          <p:cNvSpPr>
            <a:spLocks noGrp="1"/>
          </p:cNvSpPr>
          <p:nvPr>
            <p:ph idx="1"/>
          </p:nvPr>
        </p:nvSpPr>
        <p:spPr>
          <a:xfrm>
            <a:off x="423688" y="1015915"/>
            <a:ext cx="8229600" cy="5360640"/>
          </a:xfrm>
        </p:spPr>
        <p:txBody>
          <a:bodyPr>
            <a:normAutofit fontScale="92500" lnSpcReduction="20000"/>
          </a:bodyPr>
          <a:lstStyle/>
          <a:p>
            <a:pPr marL="0" lvl="0" indent="0">
              <a:spcBef>
                <a:spcPts val="0"/>
              </a:spcBef>
              <a:buClrTx/>
              <a:buSzTx/>
              <a:buNone/>
            </a:pPr>
            <a:r>
              <a:rPr lang="lv-LV" sz="1800" dirty="0">
                <a:solidFill>
                  <a:prstClr val="black"/>
                </a:solidFill>
                <a:latin typeface="Calibri"/>
              </a:rPr>
              <a:t> </a:t>
            </a:r>
            <a:r>
              <a:rPr lang="lv-LV" sz="1800" b="1" dirty="0">
                <a:solidFill>
                  <a:prstClr val="black"/>
                </a:solidFill>
                <a:latin typeface="Calibri"/>
              </a:rPr>
              <a:t>Tūrisma piesaistes</a:t>
            </a:r>
            <a:r>
              <a:rPr lang="lv-LV" sz="1800" dirty="0">
                <a:solidFill>
                  <a:prstClr val="black"/>
                </a:solidFill>
                <a:latin typeface="Calibri"/>
              </a:rPr>
              <a:t>:</a:t>
            </a:r>
          </a:p>
          <a:p>
            <a:pPr marL="0" lvl="0" indent="0">
              <a:spcBef>
                <a:spcPts val="0"/>
              </a:spcBef>
              <a:buClrTx/>
              <a:buSzTx/>
              <a:buNone/>
            </a:pPr>
            <a:r>
              <a:rPr lang="lv-LV" sz="1800" dirty="0">
                <a:solidFill>
                  <a:prstClr val="black"/>
                </a:solidFill>
                <a:latin typeface="Calibri"/>
              </a:rPr>
              <a:t>Apskates objekti, dabas objekti, atrakcijas, kultūrvēstures mantojuma objekti, aktīvās atpūtas un labsajūtas  u.c. objekti , kultūras iestāžu pasākumi.</a:t>
            </a:r>
            <a:endParaRPr lang="lv-LV" sz="1800" b="1" dirty="0">
              <a:solidFill>
                <a:prstClr val="black"/>
              </a:solidFill>
              <a:latin typeface="Calibri"/>
            </a:endParaRPr>
          </a:p>
          <a:p>
            <a:pPr marL="0" lvl="0" indent="0">
              <a:spcBef>
                <a:spcPts val="0"/>
              </a:spcBef>
              <a:buClrTx/>
              <a:buSzTx/>
              <a:buNone/>
            </a:pPr>
            <a:r>
              <a:rPr lang="lv-LV" sz="1800" b="1" dirty="0">
                <a:solidFill>
                  <a:prstClr val="black"/>
                </a:solidFill>
                <a:latin typeface="Calibri"/>
              </a:rPr>
              <a:t>Tūrisma maksas objekti</a:t>
            </a:r>
            <a:r>
              <a:rPr lang="lv-LV" sz="1800" dirty="0">
                <a:solidFill>
                  <a:prstClr val="black"/>
                </a:solidFill>
                <a:latin typeface="Calibri"/>
              </a:rPr>
              <a:t>: kopā Latgalē- </a:t>
            </a:r>
            <a:r>
              <a:rPr lang="lv-LV" sz="1800" b="1" dirty="0">
                <a:solidFill>
                  <a:prstClr val="black"/>
                </a:solidFill>
                <a:latin typeface="Calibri"/>
              </a:rPr>
              <a:t>602</a:t>
            </a:r>
            <a:r>
              <a:rPr lang="lv-LV" sz="1800" dirty="0">
                <a:solidFill>
                  <a:prstClr val="black"/>
                </a:solidFill>
                <a:latin typeface="Calibri"/>
              </a:rPr>
              <a:t>,t.sk.  uzņēmēju-556, pašvaldību- </a:t>
            </a:r>
            <a:r>
              <a:rPr lang="lv-LV" sz="1800" b="1" dirty="0">
                <a:solidFill>
                  <a:prstClr val="black"/>
                </a:solidFill>
                <a:latin typeface="Calibri"/>
              </a:rPr>
              <a:t>46</a:t>
            </a:r>
            <a:r>
              <a:rPr lang="lv-LV" sz="1800" dirty="0">
                <a:solidFill>
                  <a:prstClr val="black"/>
                </a:solidFill>
                <a:latin typeface="Calibri"/>
              </a:rPr>
              <a:t>- </a:t>
            </a:r>
            <a:r>
              <a:rPr lang="lv-LV" sz="1800" b="1" dirty="0">
                <a:solidFill>
                  <a:prstClr val="black"/>
                </a:solidFill>
                <a:latin typeface="Calibri"/>
              </a:rPr>
              <a:t>7</a:t>
            </a:r>
            <a:r>
              <a:rPr lang="lv-LV" sz="1800" dirty="0">
                <a:solidFill>
                  <a:prstClr val="black"/>
                </a:solidFill>
                <a:latin typeface="Calibri"/>
              </a:rPr>
              <a:t>% ( t.sk. 11 izmitināšanas iestādes,1 viesnīca,7- skolas,3- citi,0 ēdināšanas pak.,26 -muzeji, 5-citi objekti )</a:t>
            </a:r>
          </a:p>
          <a:p>
            <a:pPr marL="0" indent="0">
              <a:spcBef>
                <a:spcPts val="0"/>
              </a:spcBef>
              <a:buClrTx/>
              <a:buSzTx/>
              <a:buNone/>
            </a:pPr>
            <a:r>
              <a:rPr lang="lv-LV" sz="1800" b="1" dirty="0">
                <a:solidFill>
                  <a:prstClr val="black"/>
                </a:solidFill>
                <a:latin typeface="Calibri"/>
              </a:rPr>
              <a:t>Infrastruktūra un pakalpojumi</a:t>
            </a:r>
            <a:r>
              <a:rPr lang="lv-LV" sz="1800" dirty="0">
                <a:solidFill>
                  <a:prstClr val="black"/>
                </a:solidFill>
                <a:latin typeface="Calibri"/>
              </a:rPr>
              <a:t>: naktsmītņu, ēdināšanas, informācijas un pieejamības pakalpojumi un citu nozaru saistītie pakalpojumi, kā ceļa uzturēšana, degviela, veikali, transporta u.c pakalpojumi</a:t>
            </a:r>
          </a:p>
          <a:p>
            <a:pPr marL="0" lvl="0" indent="0">
              <a:spcBef>
                <a:spcPts val="0"/>
              </a:spcBef>
              <a:buClrTx/>
              <a:buSzTx/>
              <a:buNone/>
            </a:pPr>
            <a:endParaRPr lang="lv-LV" sz="1800" dirty="0">
              <a:solidFill>
                <a:prstClr val="black"/>
              </a:solidFill>
              <a:latin typeface="Calibri"/>
            </a:endParaRPr>
          </a:p>
          <a:p>
            <a:pPr marL="0" lvl="0" indent="0">
              <a:spcBef>
                <a:spcPts val="0"/>
              </a:spcBef>
              <a:buClrTx/>
              <a:buSzTx/>
              <a:buNone/>
            </a:pPr>
            <a:r>
              <a:rPr lang="lv-LV" sz="1800" dirty="0">
                <a:solidFill>
                  <a:prstClr val="black"/>
                </a:solidFill>
                <a:latin typeface="Calibri"/>
              </a:rPr>
              <a:t> </a:t>
            </a:r>
            <a:r>
              <a:rPr lang="lv-LV" sz="1800" b="1" dirty="0">
                <a:solidFill>
                  <a:prstClr val="black"/>
                </a:solidFill>
                <a:latin typeface="Calibri"/>
              </a:rPr>
              <a:t>2018. gadā Latgalē bija vairāk kā 1,5 mlj. tūristu</a:t>
            </a:r>
            <a:r>
              <a:rPr lang="lv-LV" sz="1800" dirty="0">
                <a:solidFill>
                  <a:prstClr val="black"/>
                </a:solidFill>
                <a:latin typeface="Calibri"/>
              </a:rPr>
              <a:t>(uzskaitīti), kuri atstāja  kopā  aptuveni –7,5 mlj.  eiro reģionā </a:t>
            </a:r>
          </a:p>
          <a:p>
            <a:pPr marL="0" lvl="0" indent="0">
              <a:spcBef>
                <a:spcPts val="0"/>
              </a:spcBef>
              <a:buClrTx/>
              <a:buSzTx/>
              <a:buNone/>
            </a:pPr>
            <a:r>
              <a:rPr lang="lv-LV" sz="1800" dirty="0">
                <a:solidFill>
                  <a:prstClr val="black"/>
                </a:solidFill>
                <a:latin typeface="Calibri"/>
              </a:rPr>
              <a:t> 2018.gadā  Latgalē bija </a:t>
            </a:r>
            <a:r>
              <a:rPr lang="lv-LV" sz="1800" u="sng" dirty="0">
                <a:solidFill>
                  <a:prstClr val="black"/>
                </a:solidFill>
                <a:latin typeface="Calibri"/>
              </a:rPr>
              <a:t>21% ārvalstu tūristi </a:t>
            </a:r>
            <a:r>
              <a:rPr lang="lv-LV" sz="1800" dirty="0">
                <a:solidFill>
                  <a:prstClr val="black"/>
                </a:solidFill>
                <a:latin typeface="Calibri"/>
              </a:rPr>
              <a:t>(vairāk kā 40 valstis), </a:t>
            </a:r>
            <a:r>
              <a:rPr lang="lv-LV" sz="1800" u="sng" dirty="0">
                <a:solidFill>
                  <a:prstClr val="black"/>
                </a:solidFill>
                <a:latin typeface="Calibri"/>
              </a:rPr>
              <a:t>pašmāju ceļotāji 79% </a:t>
            </a:r>
            <a:endParaRPr lang="lv-LV" sz="1800" dirty="0">
              <a:solidFill>
                <a:prstClr val="black"/>
              </a:solidFill>
              <a:latin typeface="Calibri"/>
            </a:endParaRPr>
          </a:p>
          <a:p>
            <a:pPr marL="0" lvl="0" indent="0">
              <a:spcBef>
                <a:spcPts val="0"/>
              </a:spcBef>
              <a:buClrTx/>
              <a:buSzTx/>
              <a:buNone/>
            </a:pPr>
            <a:r>
              <a:rPr lang="lv-LV" sz="1800" dirty="0">
                <a:solidFill>
                  <a:prstClr val="black"/>
                </a:solidFill>
                <a:latin typeface="Calibri"/>
              </a:rPr>
              <a:t>Mūsu </a:t>
            </a:r>
            <a:r>
              <a:rPr lang="lv-LV" sz="1800" b="1" dirty="0">
                <a:solidFill>
                  <a:prstClr val="black"/>
                </a:solidFill>
                <a:latin typeface="Calibri"/>
              </a:rPr>
              <a:t>tūrists- ģimenes, individuāļi, draugu kompānijas</a:t>
            </a:r>
            <a:r>
              <a:rPr lang="lv-LV" sz="1800" dirty="0">
                <a:solidFill>
                  <a:prstClr val="black"/>
                </a:solidFill>
                <a:latin typeface="Calibri"/>
              </a:rPr>
              <a:t>. </a:t>
            </a:r>
          </a:p>
          <a:p>
            <a:pPr marL="0" lvl="0" indent="0">
              <a:spcBef>
                <a:spcPts val="0"/>
              </a:spcBef>
              <a:buClrTx/>
              <a:buSzTx/>
              <a:buNone/>
            </a:pPr>
            <a:r>
              <a:rPr lang="lv-LV" sz="1800" dirty="0">
                <a:solidFill>
                  <a:prstClr val="black"/>
                </a:solidFill>
                <a:latin typeface="Calibri"/>
              </a:rPr>
              <a:t>Vairāk kā par </a:t>
            </a:r>
            <a:r>
              <a:rPr lang="lv-LV" sz="1800" u="sng" dirty="0">
                <a:solidFill>
                  <a:prstClr val="black"/>
                </a:solidFill>
                <a:latin typeface="Calibri"/>
              </a:rPr>
              <a:t>19% pieaudzis nakšņotāju skaits</a:t>
            </a:r>
            <a:r>
              <a:rPr lang="lv-LV" sz="1800" dirty="0">
                <a:solidFill>
                  <a:prstClr val="black"/>
                </a:solidFill>
                <a:latin typeface="Calibri"/>
              </a:rPr>
              <a:t>, </a:t>
            </a:r>
            <a:r>
              <a:rPr lang="lv-LV" sz="1800" u="sng" dirty="0">
                <a:solidFill>
                  <a:prstClr val="black"/>
                </a:solidFill>
                <a:latin typeface="Calibri"/>
              </a:rPr>
              <a:t>+24% aktīvās atpūtas cienītāju skaits</a:t>
            </a:r>
            <a:r>
              <a:rPr lang="lv-LV" sz="1800" dirty="0">
                <a:solidFill>
                  <a:prstClr val="black"/>
                </a:solidFill>
                <a:latin typeface="Calibri"/>
              </a:rPr>
              <a:t>, </a:t>
            </a:r>
            <a:r>
              <a:rPr lang="lv-LV" sz="1800" u="sng" dirty="0">
                <a:solidFill>
                  <a:prstClr val="black"/>
                </a:solidFill>
                <a:latin typeface="Calibri"/>
              </a:rPr>
              <a:t>samazinājies apskates objektu </a:t>
            </a:r>
            <a:r>
              <a:rPr lang="lv-LV" sz="1800" dirty="0">
                <a:solidFill>
                  <a:prstClr val="black"/>
                </a:solidFill>
                <a:latin typeface="Calibri"/>
              </a:rPr>
              <a:t>tūristu skaits.</a:t>
            </a:r>
          </a:p>
          <a:p>
            <a:pPr marL="0" lvl="0" indent="0">
              <a:spcBef>
                <a:spcPts val="0"/>
              </a:spcBef>
              <a:buClrTx/>
              <a:buSzTx/>
              <a:buNone/>
            </a:pPr>
            <a:r>
              <a:rPr lang="lv-LV" sz="1800" b="1" dirty="0">
                <a:solidFill>
                  <a:prstClr val="black"/>
                </a:solidFill>
                <a:latin typeface="Calibri"/>
              </a:rPr>
              <a:t>Ceļo 2-5 dienas</a:t>
            </a:r>
            <a:r>
              <a:rPr lang="lv-LV" sz="1800" dirty="0">
                <a:solidFill>
                  <a:prstClr val="black"/>
                </a:solidFill>
                <a:latin typeface="Calibri"/>
              </a:rPr>
              <a:t>, </a:t>
            </a:r>
            <a:r>
              <a:rPr lang="lv-LV" sz="1800" b="1" dirty="0">
                <a:solidFill>
                  <a:prstClr val="black"/>
                </a:solidFill>
                <a:latin typeface="Calibri"/>
              </a:rPr>
              <a:t>veidojot ceļojumus pa visu reģionu </a:t>
            </a:r>
            <a:r>
              <a:rPr lang="lv-LV" sz="1800" dirty="0">
                <a:solidFill>
                  <a:prstClr val="black"/>
                </a:solidFill>
                <a:latin typeface="Calibri"/>
              </a:rPr>
              <a:t>vai galamērķiem </a:t>
            </a:r>
            <a:r>
              <a:rPr lang="lv-LV" sz="1800" b="1" dirty="0">
                <a:solidFill>
                  <a:prstClr val="black"/>
                </a:solidFill>
                <a:latin typeface="Calibri"/>
              </a:rPr>
              <a:t>ar savu auto</a:t>
            </a:r>
            <a:r>
              <a:rPr lang="lv-LV" sz="1800" dirty="0">
                <a:solidFill>
                  <a:prstClr val="black"/>
                </a:solidFill>
                <a:latin typeface="Calibri"/>
              </a:rPr>
              <a:t>, velo -pierobežu, Viduslatgali vai Daugavas lokiem, iekļaujot pilsētas un pasākumus tajās.</a:t>
            </a:r>
          </a:p>
          <a:p>
            <a:pPr marL="0" lvl="0" indent="0">
              <a:spcBef>
                <a:spcPts val="0"/>
              </a:spcBef>
              <a:buClrTx/>
              <a:buSzTx/>
              <a:buNone/>
            </a:pPr>
            <a:r>
              <a:rPr lang="lv-LV" sz="1800" b="1" dirty="0">
                <a:solidFill>
                  <a:prstClr val="black"/>
                </a:solidFill>
                <a:latin typeface="Calibri"/>
              </a:rPr>
              <a:t>Nevienmērīgs sadalījums </a:t>
            </a:r>
            <a:r>
              <a:rPr lang="lv-LV" sz="1800" dirty="0">
                <a:solidFill>
                  <a:prstClr val="black"/>
                </a:solidFill>
                <a:latin typeface="Calibri"/>
              </a:rPr>
              <a:t>- dažos novados tūristu pieplūdums, citos- samazinājums.</a:t>
            </a:r>
          </a:p>
          <a:p>
            <a:pPr marL="0" lvl="0" indent="0">
              <a:spcBef>
                <a:spcPts val="0"/>
              </a:spcBef>
              <a:buClrTx/>
              <a:buSzTx/>
              <a:buNone/>
            </a:pPr>
            <a:r>
              <a:rPr lang="lv-LV" sz="1800" dirty="0">
                <a:solidFill>
                  <a:prstClr val="black"/>
                </a:solidFill>
                <a:latin typeface="Calibri"/>
              </a:rPr>
              <a:t>Nakšņotāju skaits samazinājies laukos, nav mainījies pilsētās. Jālabo situācija.</a:t>
            </a:r>
          </a:p>
          <a:p>
            <a:pPr marL="0" lvl="0" indent="0">
              <a:spcBef>
                <a:spcPts val="0"/>
              </a:spcBef>
              <a:buClrTx/>
              <a:buSzTx/>
              <a:buNone/>
            </a:pPr>
            <a:r>
              <a:rPr lang="lv-LV" sz="1800" b="1" dirty="0">
                <a:solidFill>
                  <a:prstClr val="black"/>
                </a:solidFill>
                <a:latin typeface="Calibri"/>
              </a:rPr>
              <a:t>Tendence- </a:t>
            </a:r>
            <a:r>
              <a:rPr lang="lv-LV" sz="1800" dirty="0">
                <a:solidFill>
                  <a:prstClr val="black"/>
                </a:solidFill>
                <a:latin typeface="Calibri"/>
              </a:rPr>
              <a:t>tūristi kļūst zinošāki, vēlas </a:t>
            </a:r>
            <a:r>
              <a:rPr lang="lv-LV" sz="1800" b="1" dirty="0">
                <a:solidFill>
                  <a:prstClr val="black"/>
                </a:solidFill>
                <a:latin typeface="Calibri"/>
              </a:rPr>
              <a:t>individuālu piedāvājumu, zina ko grib un sev vēlamo kvalitāti, t.sk.  komfortu, </a:t>
            </a:r>
            <a:r>
              <a:rPr lang="lv-LV" sz="1800" dirty="0">
                <a:solidFill>
                  <a:prstClr val="black"/>
                </a:solidFill>
                <a:latin typeface="Calibri"/>
              </a:rPr>
              <a:t>labprātāk brauc uz vietām ar plašu un dažādu piedāvājumu dažādām interesēm,t.sk.  maz zināmām, neredzētām vietām, interesantu produktu. </a:t>
            </a:r>
          </a:p>
          <a:p>
            <a:pPr marL="0" lvl="0" indent="0">
              <a:spcBef>
                <a:spcPts val="0"/>
              </a:spcBef>
              <a:buClrTx/>
              <a:buSzTx/>
              <a:buNone/>
            </a:pPr>
            <a:r>
              <a:rPr lang="lv-LV" sz="1800" b="1" dirty="0">
                <a:solidFill>
                  <a:prstClr val="black"/>
                </a:solidFill>
                <a:latin typeface="Calibri"/>
              </a:rPr>
              <a:t>Latgales tūrists- </a:t>
            </a:r>
            <a:r>
              <a:rPr lang="lv-LV" sz="1800" dirty="0">
                <a:solidFill>
                  <a:prstClr val="black"/>
                </a:solidFill>
                <a:latin typeface="Calibri"/>
              </a:rPr>
              <a:t>romantiķis, dabas mīļotājs, tradīciju/lokālā produkta cienītājs, piedzīvojumu meklētājs</a:t>
            </a:r>
          </a:p>
        </p:txBody>
      </p:sp>
      <p:sp>
        <p:nvSpPr>
          <p:cNvPr id="4" name="Rectangle 3">
            <a:extLst>
              <a:ext uri="{FF2B5EF4-FFF2-40B4-BE49-F238E27FC236}">
                <a16:creationId xmlns:a16="http://schemas.microsoft.com/office/drawing/2014/main" id="{9E43B421-F0F5-40D5-8FB4-4C387BD355D4}"/>
              </a:ext>
            </a:extLst>
          </p:cNvPr>
          <p:cNvSpPr/>
          <p:nvPr/>
        </p:nvSpPr>
        <p:spPr>
          <a:xfrm>
            <a:off x="490712" y="6230778"/>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spTree>
    <p:extLst>
      <p:ext uri="{BB962C8B-B14F-4D97-AF65-F5344CB8AC3E}">
        <p14:creationId xmlns:p14="http://schemas.microsoft.com/office/powerpoint/2010/main" val="286059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201" y="301281"/>
            <a:ext cx="8414593" cy="807368"/>
          </a:xfrm>
        </p:spPr>
        <p:txBody>
          <a:bodyPr>
            <a:normAutofit fontScale="90000"/>
          </a:bodyPr>
          <a:lstStyle/>
          <a:p>
            <a:r>
              <a:rPr lang="lv-LV" dirty="0"/>
              <a:t> </a:t>
            </a:r>
            <a:r>
              <a:rPr lang="lv-LV" sz="2700" b="1" dirty="0">
                <a:solidFill>
                  <a:srgbClr val="002060"/>
                </a:solidFill>
              </a:rPr>
              <a:t>Apskates objekti, pakalpojumi un infrastruktūra EV 11 Latgales posmā Medumi Gulbene 20 km attālumā</a:t>
            </a:r>
          </a:p>
        </p:txBody>
      </p:sp>
      <p:sp>
        <p:nvSpPr>
          <p:cNvPr id="5" name="Rectangle 4"/>
          <p:cNvSpPr/>
          <p:nvPr/>
        </p:nvSpPr>
        <p:spPr>
          <a:xfrm>
            <a:off x="446857" y="5950303"/>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a:extLst>
              <a:ext uri="{FF2B5EF4-FFF2-40B4-BE49-F238E27FC236}">
                <a16:creationId xmlns:a16="http://schemas.microsoft.com/office/drawing/2014/main" id="{D363EF77-07FE-4E7C-B312-D3F2CFF8DB65}"/>
              </a:ext>
            </a:extLst>
          </p:cNvPr>
          <p:cNvGraphicFramePr>
            <a:graphicFrameLocks noGrp="1"/>
          </p:cNvGraphicFramePr>
          <p:nvPr>
            <p:extLst>
              <p:ext uri="{D42A27DB-BD31-4B8C-83A1-F6EECF244321}">
                <p14:modId xmlns:p14="http://schemas.microsoft.com/office/powerpoint/2010/main" val="590482583"/>
              </p:ext>
            </p:extLst>
          </p:nvPr>
        </p:nvGraphicFramePr>
        <p:xfrm>
          <a:off x="220924" y="1329307"/>
          <a:ext cx="8640960" cy="4620996"/>
        </p:xfrm>
        <a:graphic>
          <a:graphicData uri="http://schemas.openxmlformats.org/drawingml/2006/table">
            <a:tbl>
              <a:tblPr firstRow="1" firstCol="1" bandRow="1">
                <a:tableStyleId>{5C22544A-7EE6-4342-B048-85BDC9FD1C3A}</a:tableStyleId>
              </a:tblPr>
              <a:tblGrid>
                <a:gridCol w="395385">
                  <a:extLst>
                    <a:ext uri="{9D8B030D-6E8A-4147-A177-3AD203B41FA5}">
                      <a16:colId xmlns:a16="http://schemas.microsoft.com/office/drawing/2014/main" val="3105157865"/>
                    </a:ext>
                  </a:extLst>
                </a:gridCol>
                <a:gridCol w="1352395">
                  <a:extLst>
                    <a:ext uri="{9D8B030D-6E8A-4147-A177-3AD203B41FA5}">
                      <a16:colId xmlns:a16="http://schemas.microsoft.com/office/drawing/2014/main" val="2641038400"/>
                    </a:ext>
                  </a:extLst>
                </a:gridCol>
                <a:gridCol w="810540">
                  <a:extLst>
                    <a:ext uri="{9D8B030D-6E8A-4147-A177-3AD203B41FA5}">
                      <a16:colId xmlns:a16="http://schemas.microsoft.com/office/drawing/2014/main" val="3159880066"/>
                    </a:ext>
                  </a:extLst>
                </a:gridCol>
                <a:gridCol w="1160096">
                  <a:extLst>
                    <a:ext uri="{9D8B030D-6E8A-4147-A177-3AD203B41FA5}">
                      <a16:colId xmlns:a16="http://schemas.microsoft.com/office/drawing/2014/main" val="2279380444"/>
                    </a:ext>
                  </a:extLst>
                </a:gridCol>
                <a:gridCol w="946228">
                  <a:extLst>
                    <a:ext uri="{9D8B030D-6E8A-4147-A177-3AD203B41FA5}">
                      <a16:colId xmlns:a16="http://schemas.microsoft.com/office/drawing/2014/main" val="975149490"/>
                    </a:ext>
                  </a:extLst>
                </a:gridCol>
                <a:gridCol w="576903">
                  <a:extLst>
                    <a:ext uri="{9D8B030D-6E8A-4147-A177-3AD203B41FA5}">
                      <a16:colId xmlns:a16="http://schemas.microsoft.com/office/drawing/2014/main" val="3763608137"/>
                    </a:ext>
                  </a:extLst>
                </a:gridCol>
                <a:gridCol w="872543">
                  <a:extLst>
                    <a:ext uri="{9D8B030D-6E8A-4147-A177-3AD203B41FA5}">
                      <a16:colId xmlns:a16="http://schemas.microsoft.com/office/drawing/2014/main" val="2850742249"/>
                    </a:ext>
                  </a:extLst>
                </a:gridCol>
                <a:gridCol w="1063946">
                  <a:extLst>
                    <a:ext uri="{9D8B030D-6E8A-4147-A177-3AD203B41FA5}">
                      <a16:colId xmlns:a16="http://schemas.microsoft.com/office/drawing/2014/main" val="1464128331"/>
                    </a:ext>
                  </a:extLst>
                </a:gridCol>
                <a:gridCol w="862658">
                  <a:extLst>
                    <a:ext uri="{9D8B030D-6E8A-4147-A177-3AD203B41FA5}">
                      <a16:colId xmlns:a16="http://schemas.microsoft.com/office/drawing/2014/main" val="3434243987"/>
                    </a:ext>
                  </a:extLst>
                </a:gridCol>
                <a:gridCol w="600266">
                  <a:extLst>
                    <a:ext uri="{9D8B030D-6E8A-4147-A177-3AD203B41FA5}">
                      <a16:colId xmlns:a16="http://schemas.microsoft.com/office/drawing/2014/main" val="2420373875"/>
                    </a:ext>
                  </a:extLst>
                </a:gridCol>
              </a:tblGrid>
              <a:tr h="399430">
                <a:tc>
                  <a:txBody>
                    <a:bodyPr/>
                    <a:lstStyle/>
                    <a:p>
                      <a:pPr>
                        <a:lnSpc>
                          <a:spcPct val="115000"/>
                        </a:lnSpc>
                        <a:spcAft>
                          <a:spcPts val="0"/>
                        </a:spcAft>
                      </a:pPr>
                      <a:r>
                        <a:rPr lang="lv-LV" sz="1000">
                          <a:effectLst/>
                        </a:rPr>
                        <a:t>nr</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EV11 kopā Latgalē </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dirty="0">
                          <a:effectLst/>
                        </a:rPr>
                        <a:t> Skaits uz</a:t>
                      </a:r>
                    </a:p>
                    <a:p>
                      <a:pPr>
                        <a:lnSpc>
                          <a:spcPct val="115000"/>
                        </a:lnSpc>
                        <a:spcAft>
                          <a:spcPts val="0"/>
                        </a:spcAft>
                      </a:pPr>
                      <a:r>
                        <a:rPr lang="lv-LV" sz="1000" dirty="0">
                          <a:effectLst/>
                        </a:rPr>
                        <a:t> EV 11 </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t.sk. Ludzas partn teritorijā</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Rēzeknes </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Balvi</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Gulbene</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Daugavpils</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dirty="0">
                          <a:effectLst/>
                        </a:rPr>
                        <a:t>Krāslava</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Preili</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1475551340"/>
                  </a:ext>
                </a:extLst>
              </a:tr>
              <a:tr h="328568">
                <a:tc>
                  <a:txBody>
                    <a:bodyPr/>
                    <a:lstStyle/>
                    <a:p>
                      <a:pPr>
                        <a:lnSpc>
                          <a:spcPct val="115000"/>
                        </a:lnSpc>
                        <a:spcAft>
                          <a:spcPts val="0"/>
                        </a:spcAft>
                      </a:pPr>
                      <a:r>
                        <a:rPr lang="lv-LV" sz="1000">
                          <a:effectLst/>
                        </a:rPr>
                        <a:t>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Apskates objekti kopā</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130</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24</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30</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483404123"/>
                  </a:ext>
                </a:extLst>
              </a:tr>
              <a:tr h="343746">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Ēdināšanas pakalpojumi</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85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53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4</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1471642314"/>
                  </a:ext>
                </a:extLst>
              </a:tr>
              <a:tr h="258527">
                <a:tc>
                  <a:txBody>
                    <a:bodyPr/>
                    <a:lstStyle/>
                    <a:p>
                      <a:pPr>
                        <a:lnSpc>
                          <a:spcPct val="115000"/>
                        </a:lnSpc>
                        <a:spcAft>
                          <a:spcPts val="0"/>
                        </a:spcAft>
                      </a:pPr>
                      <a:r>
                        <a:rPr lang="lv-LV" sz="1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Naktsmītnes</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113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19</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8</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40</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1033508882"/>
                  </a:ext>
                </a:extLst>
              </a:tr>
              <a:tr h="288032">
                <a:tc>
                  <a:txBody>
                    <a:bodyPr/>
                    <a:lstStyle/>
                    <a:p>
                      <a:pPr>
                        <a:lnSpc>
                          <a:spcPct val="115000"/>
                        </a:lnSpc>
                        <a:spcAft>
                          <a:spcPts val="0"/>
                        </a:spcAft>
                      </a:pPr>
                      <a:r>
                        <a:rPr lang="lv-LV" sz="1000">
                          <a:effectLst/>
                        </a:rPr>
                        <a:t>4</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Atpūtas vietas</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30</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4</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1596248623"/>
                  </a:ext>
                </a:extLst>
              </a:tr>
              <a:tr h="343746">
                <a:tc>
                  <a:txBody>
                    <a:bodyPr/>
                    <a:lstStyle/>
                    <a:p>
                      <a:pPr>
                        <a:lnSpc>
                          <a:spcPct val="115000"/>
                        </a:lnSpc>
                        <a:spcAft>
                          <a:spcPts val="0"/>
                        </a:spcAft>
                      </a:pPr>
                      <a:r>
                        <a:rPr lang="lv-LV" sz="1000">
                          <a:effectLst/>
                        </a:rPr>
                        <a:t>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Velonoma, veloremonts</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4154133373"/>
                  </a:ext>
                </a:extLst>
              </a:tr>
              <a:tr h="304326">
                <a:tc>
                  <a:txBody>
                    <a:bodyPr/>
                    <a:lstStyle/>
                    <a:p>
                      <a:pPr>
                        <a:lnSpc>
                          <a:spcPct val="115000"/>
                        </a:lnSpc>
                        <a:spcAft>
                          <a:spcPts val="0"/>
                        </a:spcAft>
                      </a:pPr>
                      <a:r>
                        <a:rPr lang="lv-LV" sz="1000">
                          <a:effectLst/>
                        </a:rPr>
                        <a:t>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Aktīvā atpūta</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53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0</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877522327"/>
                  </a:ext>
                </a:extLst>
              </a:tr>
              <a:tr h="521346">
                <a:tc>
                  <a:txBody>
                    <a:bodyPr/>
                    <a:lstStyle/>
                    <a:p>
                      <a:pPr>
                        <a:lnSpc>
                          <a:spcPct val="115000"/>
                        </a:lnSpc>
                        <a:spcAft>
                          <a:spcPts val="0"/>
                        </a:spcAft>
                      </a:pPr>
                      <a:r>
                        <a:rPr lang="lv-LV" sz="1000">
                          <a:effectLst/>
                        </a:rPr>
                        <a:t>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Tūrisma informācija</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11</a:t>
                      </a:r>
                    </a:p>
                    <a:p>
                      <a:pPr>
                        <a:lnSpc>
                          <a:spcPct val="115000"/>
                        </a:lnSpc>
                        <a:spcAft>
                          <a:spcPts val="0"/>
                        </a:spcAft>
                      </a:pPr>
                      <a:r>
                        <a:rPr lang="lv-LV" sz="1000">
                          <a:effectLst/>
                        </a:rPr>
                        <a:t>Katrā novadā</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dirty="0">
                          <a:effectLst/>
                        </a:rPr>
                        <a:t>3</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dirty="0">
                          <a:effectLst/>
                        </a:rPr>
                        <a:t>1</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1986025444"/>
                  </a:ext>
                </a:extLst>
              </a:tr>
              <a:tr h="695197">
                <a:tc>
                  <a:txBody>
                    <a:bodyPr/>
                    <a:lstStyle/>
                    <a:p>
                      <a:pPr>
                        <a:lnSpc>
                          <a:spcPct val="115000"/>
                        </a:lnSpc>
                        <a:spcAft>
                          <a:spcPts val="0"/>
                        </a:spcAft>
                      </a:pPr>
                      <a:r>
                        <a:rPr lang="lv-LV" sz="1000">
                          <a:effectLst/>
                        </a:rPr>
                        <a:t>8</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Palīdzība</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Katrā novadā</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 Medpunkts, slimnīca, poliklīnika, policija</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1959037167"/>
                  </a:ext>
                </a:extLst>
              </a:tr>
              <a:tr h="648072">
                <a:tc>
                  <a:txBody>
                    <a:bodyPr/>
                    <a:lstStyle/>
                    <a:p>
                      <a:pPr>
                        <a:lnSpc>
                          <a:spcPct val="115000"/>
                        </a:lnSpc>
                        <a:spcAft>
                          <a:spcPts val="0"/>
                        </a:spcAft>
                      </a:pPr>
                      <a:r>
                        <a:rPr lang="lv-LV" sz="1000">
                          <a:effectLst/>
                        </a:rPr>
                        <a:t>9</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Transporta maršruti, stacijas</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Katrā novadā</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dirty="0">
                          <a:effectLst/>
                        </a:rPr>
                        <a:t>Autoosta, dzelzceļa stacija, autobusu maršruti</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4100681669"/>
                  </a:ext>
                </a:extLst>
              </a:tr>
              <a:tr h="490006">
                <a:tc>
                  <a:txBody>
                    <a:bodyPr/>
                    <a:lstStyle/>
                    <a:p>
                      <a:pPr>
                        <a:lnSpc>
                          <a:spcPct val="115000"/>
                        </a:lnSpc>
                        <a:spcAft>
                          <a:spcPts val="0"/>
                        </a:spcAft>
                      </a:pPr>
                      <a:r>
                        <a:rPr lang="lv-LV" sz="1000">
                          <a:effectLst/>
                        </a:rPr>
                        <a:t>10 </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Veikali, bankomāti, DUS, aptiekas</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Katrā novadā </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pietiekošā skaitā maršrutā</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a:effectLst/>
                        </a:rPr>
                        <a:t>+</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dirty="0">
                          <a:effectLst/>
                        </a:rPr>
                        <a:t> </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tc>
                  <a:txBody>
                    <a:bodyPr/>
                    <a:lstStyle/>
                    <a:p>
                      <a:pPr>
                        <a:lnSpc>
                          <a:spcPct val="115000"/>
                        </a:lnSpc>
                        <a:spcAft>
                          <a:spcPts val="0"/>
                        </a:spcAft>
                      </a:pPr>
                      <a:r>
                        <a:rPr lang="lv-LV" sz="1000" dirty="0">
                          <a:effectLst/>
                        </a:rPr>
                        <a:t>+</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82" marR="61182" marT="0" marB="0"/>
                </a:tc>
                <a:extLst>
                  <a:ext uri="{0D108BD9-81ED-4DB2-BD59-A6C34878D82A}">
                    <a16:rowId xmlns:a16="http://schemas.microsoft.com/office/drawing/2014/main" val="2301318074"/>
                  </a:ext>
                </a:extLst>
              </a:tr>
            </a:tbl>
          </a:graphicData>
        </a:graphic>
      </p:graphicFrame>
    </p:spTree>
    <p:extLst>
      <p:ext uri="{BB962C8B-B14F-4D97-AF65-F5344CB8AC3E}">
        <p14:creationId xmlns:p14="http://schemas.microsoft.com/office/powerpoint/2010/main" val="323500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38866"/>
            <a:ext cx="8856984" cy="990600"/>
          </a:xfrm>
        </p:spPr>
        <p:txBody>
          <a:bodyPr>
            <a:normAutofit fontScale="90000"/>
          </a:bodyPr>
          <a:lstStyle/>
          <a:p>
            <a:r>
              <a:rPr lang="lv-LV" sz="3600" dirty="0">
                <a:solidFill>
                  <a:srgbClr val="002060"/>
                </a:solidFill>
              </a:rPr>
              <a:t>Priekšlikumi Latgales velomaršrutu kartei</a:t>
            </a:r>
            <a:r>
              <a:rPr lang="lv-LV" sz="2000" dirty="0">
                <a:solidFill>
                  <a:srgbClr val="002060"/>
                </a:solidFill>
              </a:rPr>
              <a:t>:</a:t>
            </a:r>
            <a:br>
              <a:rPr lang="lv-LV" sz="2000" dirty="0">
                <a:solidFill>
                  <a:srgbClr val="002060"/>
                </a:solidFill>
              </a:rPr>
            </a:br>
            <a:r>
              <a:rPr lang="lv-LV" sz="2000" dirty="0">
                <a:solidFill>
                  <a:srgbClr val="002060"/>
                </a:solidFill>
              </a:rPr>
              <a:t>1. var. drukāta izmēros 600 x 420, locīta uz 120 x 210 mm, mērogā 1:400 000</a:t>
            </a:r>
            <a:br>
              <a:rPr lang="lv-LV" sz="2000" dirty="0">
                <a:solidFill>
                  <a:srgbClr val="002060"/>
                </a:solidFill>
              </a:rPr>
            </a:br>
            <a:r>
              <a:rPr lang="lv-LV" sz="2000" dirty="0">
                <a:solidFill>
                  <a:srgbClr val="002060"/>
                </a:solidFill>
              </a:rPr>
              <a:t>2. var. Drukāts, ar spirāli sastiprināts atsevišķu maršruta posmu buklets (piem A5 formāta 25 lpp.)</a:t>
            </a:r>
            <a:br>
              <a:rPr lang="lv-LV" sz="2000" dirty="0">
                <a:solidFill>
                  <a:srgbClr val="002060"/>
                </a:solidFill>
              </a:rPr>
            </a:br>
            <a:endParaRPr lang="lv-LV" sz="2000" dirty="0">
              <a:solidFill>
                <a:srgbClr val="002060"/>
              </a:solidFill>
            </a:endParaRPr>
          </a:p>
        </p:txBody>
      </p:sp>
      <p:sp>
        <p:nvSpPr>
          <p:cNvPr id="3" name="Content Placeholder 2"/>
          <p:cNvSpPr>
            <a:spLocks noGrp="1"/>
          </p:cNvSpPr>
          <p:nvPr>
            <p:ph idx="1"/>
          </p:nvPr>
        </p:nvSpPr>
        <p:spPr>
          <a:xfrm>
            <a:off x="143507" y="1700808"/>
            <a:ext cx="8856984" cy="4209907"/>
          </a:xfrm>
        </p:spPr>
        <p:txBody>
          <a:bodyPr>
            <a:normAutofit fontScale="92500" lnSpcReduction="20000"/>
          </a:bodyPr>
          <a:lstStyle/>
          <a:p>
            <a:pPr marL="457200" indent="-457200">
              <a:buAutoNum type="arabicPeriod"/>
            </a:pPr>
            <a:r>
              <a:rPr lang="lv-LV" dirty="0"/>
              <a:t>iezīmēts EV11 velomaršruts</a:t>
            </a:r>
          </a:p>
          <a:p>
            <a:pPr marL="457200" indent="-457200">
              <a:buAutoNum type="arabicPeriod"/>
            </a:pPr>
            <a:r>
              <a:rPr lang="lv-LV" dirty="0"/>
              <a:t>iezīmēti reģionālie velomaršruti</a:t>
            </a:r>
          </a:p>
          <a:p>
            <a:pPr marL="457200" indent="-457200">
              <a:buAutoNum type="arabicPeriod"/>
            </a:pPr>
            <a:r>
              <a:rPr lang="lv-LV" dirty="0"/>
              <a:t>Iezīmēti vietējie velomaršruti</a:t>
            </a:r>
          </a:p>
          <a:p>
            <a:pPr marL="457200" indent="-457200">
              <a:buAutoNum type="arabicPeriod"/>
            </a:pPr>
            <a:r>
              <a:rPr lang="lv-LV" dirty="0"/>
              <a:t>atzīmēti uz EV11 trases esošie objekti</a:t>
            </a:r>
          </a:p>
          <a:p>
            <a:pPr marL="457200" indent="-457200">
              <a:buAutoNum type="arabicPeriod"/>
            </a:pPr>
            <a:r>
              <a:rPr lang="lv-LV" dirty="0"/>
              <a:t>atzīmēti uz EV11 trases esošie pakalpojumu sniedzēji</a:t>
            </a:r>
          </a:p>
          <a:p>
            <a:pPr marL="457200" indent="-457200">
              <a:buAutoNum type="arabicPeriod"/>
            </a:pPr>
            <a:r>
              <a:rPr lang="lv-LV" dirty="0"/>
              <a:t>atlasīti  populārākie apskates objekti pielikumā </a:t>
            </a:r>
          </a:p>
          <a:p>
            <a:pPr marL="457200" indent="-457200">
              <a:buAutoNum type="arabicPeriod"/>
            </a:pPr>
            <a:r>
              <a:rPr lang="lv-LV" dirty="0"/>
              <a:t>Atlasīti apkārtnē esošie( 20 km attālumā) top pakalpojumi un noderīga informācija- visi ir par daudz</a:t>
            </a:r>
          </a:p>
          <a:p>
            <a:pPr marL="457200" indent="-457200">
              <a:buAutoNum type="arabicPeriod"/>
            </a:pPr>
            <a:r>
              <a:rPr lang="lv-LV" dirty="0"/>
              <a:t>Tūrisma informācija un palīdzība</a:t>
            </a:r>
          </a:p>
          <a:p>
            <a:pPr marL="457200" indent="-457200">
              <a:buAutoNum type="arabicPeriod"/>
            </a:pPr>
            <a:r>
              <a:rPr lang="lv-LV" dirty="0">
                <a:solidFill>
                  <a:srgbClr val="002060"/>
                </a:solidFill>
              </a:rPr>
              <a:t>Nepieciešama   Interaktīvā karte  Latgales portālā- nākotnes uzdevums</a:t>
            </a:r>
          </a:p>
          <a:p>
            <a:pPr marL="0" indent="0">
              <a:buNone/>
            </a:pPr>
            <a:r>
              <a:rPr lang="lv-LV" sz="1500" dirty="0">
                <a:solidFill>
                  <a:srgbClr val="002060"/>
                </a:solidFill>
              </a:rPr>
              <a:t>           Tajā var izvietot visus objektus un pakalpojumus un salikt tos kopā ar laivu maršrutiem ,      </a:t>
            </a:r>
          </a:p>
          <a:p>
            <a:pPr marL="0" indent="0">
              <a:buNone/>
            </a:pPr>
            <a:r>
              <a:rPr lang="lv-LV" sz="1500" dirty="0">
                <a:solidFill>
                  <a:srgbClr val="002060"/>
                </a:solidFill>
              </a:rPr>
              <a:t>             kājāmgājēju maršrutiem. </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452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856984" cy="1296144"/>
          </a:xfrm>
        </p:spPr>
        <p:txBody>
          <a:bodyPr>
            <a:normAutofit fontScale="90000"/>
          </a:bodyPr>
          <a:lstStyle/>
          <a:p>
            <a:r>
              <a:rPr lang="lv-LV" sz="3600" dirty="0">
                <a:solidFill>
                  <a:srgbClr val="002060"/>
                </a:solidFill>
              </a:rPr>
              <a:t>Priekšlikumi Latgales velomaršrutu kartei </a:t>
            </a:r>
            <a:r>
              <a:rPr lang="lv-LV" sz="2000" dirty="0">
                <a:solidFill>
                  <a:srgbClr val="002060"/>
                </a:solidFill>
              </a:rPr>
              <a:t>:</a:t>
            </a:r>
            <a:br>
              <a:rPr lang="lv-LV" sz="2000" dirty="0">
                <a:solidFill>
                  <a:srgbClr val="002060"/>
                </a:solidFill>
              </a:rPr>
            </a:br>
            <a:r>
              <a:rPr lang="lv-LV" sz="2000" dirty="0">
                <a:solidFill>
                  <a:srgbClr val="002060"/>
                </a:solidFill>
              </a:rPr>
              <a:t>1. var. –drukāta karte , izmēros 600 x 420, locīta uz 120 x 210 mm, mērogā 1:400 000</a:t>
            </a:r>
            <a:br>
              <a:rPr lang="lv-LV" sz="2000" dirty="0">
                <a:solidFill>
                  <a:srgbClr val="002060"/>
                </a:solidFill>
              </a:rPr>
            </a:br>
            <a:r>
              <a:rPr lang="lv-LV" sz="2000" dirty="0">
                <a:solidFill>
                  <a:srgbClr val="002060"/>
                </a:solidFill>
              </a:rPr>
              <a:t>2. var. -drukāts, ar spirāli sastiprināts atsevišķu maršruta posmu buklets (piem A5 formāta 25 lpp.)</a:t>
            </a:r>
            <a:br>
              <a:rPr lang="lv-LV" sz="2000" dirty="0">
                <a:solidFill>
                  <a:srgbClr val="002060"/>
                </a:solidFill>
              </a:rPr>
            </a:br>
            <a:endParaRPr lang="lv-LV" sz="2000" dirty="0">
              <a:solidFill>
                <a:srgbClr val="002060"/>
              </a:solidFill>
            </a:endParaRP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DE477995-F163-47C1-B7F9-675C064CE6D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6200000">
            <a:off x="396359" y="2066103"/>
            <a:ext cx="4293097" cy="3219823"/>
          </a:xfrm>
          <a:prstGeom prst="rect">
            <a:avLst/>
          </a:prstGeom>
        </p:spPr>
      </p:pic>
      <p:pic>
        <p:nvPicPr>
          <p:cNvPr id="13" name="Picture 12">
            <a:extLst>
              <a:ext uri="{FF2B5EF4-FFF2-40B4-BE49-F238E27FC236}">
                <a16:creationId xmlns:a16="http://schemas.microsoft.com/office/drawing/2014/main" id="{2926A548-6888-44C0-890B-645350315E7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6200000">
            <a:off x="4455440" y="1982909"/>
            <a:ext cx="4293101" cy="3219826"/>
          </a:xfrm>
          <a:prstGeom prst="rect">
            <a:avLst/>
          </a:prstGeom>
        </p:spPr>
      </p:pic>
    </p:spTree>
    <p:extLst>
      <p:ext uri="{BB962C8B-B14F-4D97-AF65-F5344CB8AC3E}">
        <p14:creationId xmlns:p14="http://schemas.microsoft.com/office/powerpoint/2010/main" val="2462220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7853"/>
            <a:ext cx="8568952" cy="1239416"/>
          </a:xfrm>
        </p:spPr>
        <p:txBody>
          <a:bodyPr>
            <a:normAutofit fontScale="90000"/>
          </a:bodyPr>
          <a:lstStyle/>
          <a:p>
            <a:r>
              <a:rPr lang="lv-LV" dirty="0"/>
              <a:t> </a:t>
            </a:r>
            <a:r>
              <a:rPr lang="lv-LV" sz="3600" dirty="0">
                <a:solidFill>
                  <a:srgbClr val="002060"/>
                </a:solidFill>
              </a:rPr>
              <a:t>Meklēsim projektā labākos maršruta risinājumus kopā- speciālisti, pašvaldības, uzņēmēji, plānotāji!</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0ECDBA71-4487-42E9-859D-BDA9DFA426DC}"/>
              </a:ext>
            </a:extLst>
          </p:cNvPr>
          <p:cNvPicPr>
            <a:picLocks noChangeAspect="1"/>
          </p:cNvPicPr>
          <p:nvPr/>
        </p:nvPicPr>
        <p:blipFill>
          <a:blip r:embed="rId4"/>
          <a:stretch>
            <a:fillRect/>
          </a:stretch>
        </p:blipFill>
        <p:spPr>
          <a:xfrm>
            <a:off x="1115616" y="1480346"/>
            <a:ext cx="6387603" cy="4258401"/>
          </a:xfrm>
          <a:prstGeom prst="rect">
            <a:avLst/>
          </a:prstGeom>
        </p:spPr>
      </p:pic>
    </p:spTree>
    <p:extLst>
      <p:ext uri="{BB962C8B-B14F-4D97-AF65-F5344CB8AC3E}">
        <p14:creationId xmlns:p14="http://schemas.microsoft.com/office/powerpoint/2010/main" val="2586795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498" y="4529231"/>
            <a:ext cx="8229600" cy="990600"/>
          </a:xfrm>
        </p:spPr>
        <p:txBody>
          <a:bodyPr>
            <a:normAutofit fontScale="90000"/>
          </a:bodyPr>
          <a:lstStyle/>
          <a:p>
            <a:pPr algn="ctr"/>
            <a:r>
              <a:rPr lang="lv-LV" dirty="0"/>
              <a:t>Uz satikšanos jaunos piedāvājumos!</a:t>
            </a:r>
            <a:br>
              <a:rPr lang="lv-LV" dirty="0"/>
            </a:br>
            <a:r>
              <a:rPr lang="lv-LV" sz="1800" b="1" dirty="0">
                <a:solidFill>
                  <a:schemeClr val="tx1"/>
                </a:solidFill>
              </a:rPr>
              <a:t>Līga Kondrāte</a:t>
            </a:r>
            <a:br>
              <a:rPr lang="lv-LV" sz="1800" dirty="0">
                <a:solidFill>
                  <a:schemeClr val="tx1"/>
                </a:solidFill>
              </a:rPr>
            </a:br>
            <a:r>
              <a:rPr lang="lv-LV" sz="1800" i="1" dirty="0">
                <a:solidFill>
                  <a:schemeClr val="tx1"/>
                </a:solidFill>
              </a:rPr>
              <a:t>ligakondrate@inbox.lv</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a:extLst>
              <a:ext uri="{FF2B5EF4-FFF2-40B4-BE49-F238E27FC236}">
                <a16:creationId xmlns:a16="http://schemas.microsoft.com/office/drawing/2014/main" id="{857C03EF-F2B7-476B-B2D9-F815915365B9}"/>
              </a:ext>
            </a:extLst>
          </p:cNvPr>
          <p:cNvPicPr>
            <a:picLocks noGrp="1" noChangeAspect="1"/>
          </p:cNvPicPr>
          <p:nvPr>
            <p:ph idx="1"/>
          </p:nvPr>
        </p:nvPicPr>
        <p:blipFill>
          <a:blip r:embed="rId4"/>
          <a:stretch>
            <a:fillRect/>
          </a:stretch>
        </p:blipFill>
        <p:spPr>
          <a:xfrm>
            <a:off x="1763688" y="783052"/>
            <a:ext cx="5832648" cy="3676207"/>
          </a:xfrm>
          <a:prstGeom prst="rect">
            <a:avLst/>
          </a:prstGeom>
        </p:spPr>
      </p:pic>
    </p:spTree>
    <p:extLst>
      <p:ext uri="{BB962C8B-B14F-4D97-AF65-F5344CB8AC3E}">
        <p14:creationId xmlns:p14="http://schemas.microsoft.com/office/powerpoint/2010/main" val="25703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69722"/>
            <a:ext cx="8229600" cy="807368"/>
          </a:xfrm>
        </p:spPr>
        <p:txBody>
          <a:bodyPr/>
          <a:lstStyle/>
          <a:p>
            <a:r>
              <a:rPr lang="lv-LV" dirty="0">
                <a:solidFill>
                  <a:srgbClr val="002060"/>
                </a:solidFill>
              </a:rPr>
              <a:t>Galvenie Latgales tūrisma galamērķi</a:t>
            </a:r>
          </a:p>
        </p:txBody>
      </p:sp>
      <p:sp>
        <p:nvSpPr>
          <p:cNvPr id="5" name="Rectangle 4"/>
          <p:cNvSpPr/>
          <p:nvPr/>
        </p:nvSpPr>
        <p:spPr>
          <a:xfrm>
            <a:off x="467544" y="6003142"/>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473066"/>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A25C8894-D3A0-4A84-8205-C72A86F96FA2}"/>
              </a:ext>
            </a:extLst>
          </p:cNvPr>
          <p:cNvSpPr>
            <a:spLocks noGrp="1"/>
          </p:cNvSpPr>
          <p:nvPr>
            <p:ph idx="1"/>
          </p:nvPr>
        </p:nvSpPr>
        <p:spPr>
          <a:xfrm>
            <a:off x="251521" y="864095"/>
            <a:ext cx="8445623" cy="5332230"/>
          </a:xfrm>
        </p:spPr>
        <p:txBody>
          <a:bodyPr rtlCol="0">
            <a:normAutofit fontScale="62500" lnSpcReduction="20000"/>
          </a:bodyPr>
          <a:lstStyle/>
          <a:p>
            <a:pPr marL="274320" indent="-274320" fontAlgn="auto">
              <a:spcAft>
                <a:spcPts val="0"/>
              </a:spcAft>
              <a:defRPr/>
            </a:pPr>
            <a:r>
              <a:rPr lang="lv-LV" sz="3800" b="1" dirty="0">
                <a:solidFill>
                  <a:srgbClr val="C00000"/>
                </a:solidFill>
              </a:rPr>
              <a:t>Latgale kā reģions - </a:t>
            </a:r>
            <a:r>
              <a:rPr lang="lv-LV" sz="3800" b="1" i="1" dirty="0">
                <a:solidFill>
                  <a:srgbClr val="C00000"/>
                </a:solidFill>
              </a:rPr>
              <a:t>zilo ezeru zeme </a:t>
            </a:r>
            <a:r>
              <a:rPr lang="lv-LV" sz="3800" b="1" dirty="0">
                <a:solidFill>
                  <a:srgbClr val="C00000"/>
                </a:solidFill>
              </a:rPr>
              <a:t>kā Latvijas un Baltijas daļa, kā Eiropas austrumu pierobeža, kaimiņš</a:t>
            </a:r>
          </a:p>
          <a:p>
            <a:pPr marL="274320" indent="-274320" fontAlgn="auto">
              <a:spcAft>
                <a:spcPts val="0"/>
              </a:spcAft>
              <a:defRPr/>
            </a:pPr>
            <a:r>
              <a:rPr lang="lv-LV" sz="3200" b="1" dirty="0"/>
              <a:t>Rietumlatgale</a:t>
            </a:r>
            <a:r>
              <a:rPr lang="lv-LV" sz="3200" dirty="0"/>
              <a:t> - Daugavpils, Daugavas loki, Krāslava</a:t>
            </a:r>
          </a:p>
          <a:p>
            <a:pPr marL="274320" indent="-274320" fontAlgn="auto">
              <a:spcAft>
                <a:spcPts val="0"/>
              </a:spcAft>
              <a:defRPr/>
            </a:pPr>
            <a:r>
              <a:rPr lang="lv-LV" sz="3200" b="1" dirty="0" err="1"/>
              <a:t>Viduslatgale</a:t>
            </a:r>
            <a:r>
              <a:rPr lang="lv-LV" sz="3200" b="1" dirty="0"/>
              <a:t> </a:t>
            </a:r>
            <a:r>
              <a:rPr lang="lv-LV" sz="3200" dirty="0"/>
              <a:t>- Līvāni, Preiļi, Aglona, Rāznas dabas parks, Rēzekne</a:t>
            </a:r>
          </a:p>
          <a:p>
            <a:pPr marL="274320" indent="-274320" fontAlgn="auto">
              <a:spcAft>
                <a:spcPts val="0"/>
              </a:spcAft>
              <a:defRPr/>
            </a:pPr>
            <a:r>
              <a:rPr lang="lv-LV" sz="3200" b="1" dirty="0" err="1"/>
              <a:t>Ziemeļlatgale</a:t>
            </a:r>
            <a:r>
              <a:rPr lang="lv-LV" sz="3200" dirty="0"/>
              <a:t> - Balvi, Rugāji, Viļaka, Kārsava</a:t>
            </a:r>
          </a:p>
          <a:p>
            <a:pPr marL="274320" indent="-274320">
              <a:defRPr/>
            </a:pPr>
            <a:r>
              <a:rPr lang="lv-LV" sz="3200" b="1" dirty="0"/>
              <a:t>Pierobeža</a:t>
            </a:r>
            <a:r>
              <a:rPr lang="lv-LV" sz="3200" dirty="0"/>
              <a:t> – Alūksne,Viļaka, Balvi, Kārsava, Ludza,                    </a:t>
            </a:r>
          </a:p>
          <a:p>
            <a:pPr marL="0" indent="0">
              <a:buNone/>
              <a:defRPr/>
            </a:pPr>
            <a:r>
              <a:rPr lang="lv-LV" sz="3200" dirty="0"/>
              <a:t>                                       Kārsava, Zilupe, Dagda, Piedruja, Medumi</a:t>
            </a:r>
          </a:p>
          <a:p>
            <a:pPr marL="0" indent="0" fontAlgn="auto">
              <a:spcAft>
                <a:spcPts val="0"/>
              </a:spcAft>
              <a:buNone/>
              <a:defRPr/>
            </a:pPr>
            <a:r>
              <a:rPr lang="lv-LV" sz="3200" b="1" dirty="0"/>
              <a:t>    Dabas teritorijas</a:t>
            </a:r>
            <a:r>
              <a:rPr lang="lv-LV" sz="3200" dirty="0"/>
              <a:t>: Daugavas loki, Rāznas dabas parks, Viļakas meži</a:t>
            </a:r>
          </a:p>
          <a:p>
            <a:pPr marL="0" indent="0" fontAlgn="auto">
              <a:spcAft>
                <a:spcPts val="0"/>
              </a:spcAft>
              <a:buFont typeface="Brush Script MT" panose="03060802040406070304" pitchFamily="66" charset="0"/>
              <a:buNone/>
              <a:defRPr/>
            </a:pPr>
            <a:r>
              <a:rPr lang="lv-LV" sz="3200" b="1" dirty="0"/>
              <a:t>    Pilsētas </a:t>
            </a:r>
            <a:r>
              <a:rPr lang="lv-LV" sz="3200" dirty="0"/>
              <a:t>–Daugavpils vai Rēzekne, mazpilsētas</a:t>
            </a:r>
          </a:p>
          <a:p>
            <a:pPr marL="0" indent="0" fontAlgn="auto">
              <a:spcAft>
                <a:spcPts val="0"/>
              </a:spcAft>
              <a:buFont typeface="Brush Script MT" panose="03060802040406070304" pitchFamily="66" charset="0"/>
              <a:buNone/>
              <a:defRPr/>
            </a:pPr>
            <a:r>
              <a:rPr lang="lv-LV" sz="3200" dirty="0"/>
              <a:t>    </a:t>
            </a:r>
            <a:r>
              <a:rPr lang="lv-LV" sz="3200" b="1" dirty="0"/>
              <a:t>Baltijas valstu vai kaimiņvalstu </a:t>
            </a:r>
            <a:r>
              <a:rPr lang="lv-LV" sz="3200" dirty="0"/>
              <a:t>kopējie maršruti, akcijas</a:t>
            </a:r>
          </a:p>
          <a:p>
            <a:pPr marL="0" indent="0" fontAlgn="auto">
              <a:spcAft>
                <a:spcPts val="0"/>
              </a:spcAft>
              <a:buFont typeface="Brush Script MT" panose="03060802040406070304" pitchFamily="66" charset="0"/>
              <a:buNone/>
              <a:defRPr/>
            </a:pPr>
            <a:r>
              <a:rPr lang="lv-LV" sz="3200" b="1" dirty="0"/>
              <a:t>    Atsevišķi novadi </a:t>
            </a:r>
            <a:r>
              <a:rPr lang="lv-LV" sz="3200" dirty="0"/>
              <a:t>–piem. Rēzekne un kaimiņi, </a:t>
            </a:r>
          </a:p>
          <a:p>
            <a:pPr marL="0" indent="0" fontAlgn="auto">
              <a:spcAft>
                <a:spcPts val="0"/>
              </a:spcAft>
              <a:buFont typeface="Brush Script MT" panose="03060802040406070304" pitchFamily="66" charset="0"/>
              <a:buNone/>
              <a:defRPr/>
            </a:pPr>
            <a:r>
              <a:rPr lang="lv-LV" sz="3200" dirty="0"/>
              <a:t>                          Ludza un apkārtne( bij. rajons) </a:t>
            </a:r>
          </a:p>
          <a:p>
            <a:pPr marL="0" indent="0" fontAlgn="auto">
              <a:spcAft>
                <a:spcPts val="0"/>
              </a:spcAft>
              <a:buFont typeface="Brush Script MT" panose="03060802040406070304" pitchFamily="66" charset="0"/>
              <a:buNone/>
              <a:defRPr/>
            </a:pPr>
            <a:r>
              <a:rPr lang="lv-LV" sz="3200" dirty="0"/>
              <a:t>Speciāli </a:t>
            </a:r>
            <a:r>
              <a:rPr lang="lv-LV" sz="3200" b="1" dirty="0"/>
              <a:t>tematiskie maršruti – </a:t>
            </a:r>
          </a:p>
          <a:p>
            <a:pPr marL="0" indent="0" fontAlgn="auto">
              <a:spcAft>
                <a:spcPts val="0"/>
              </a:spcAft>
              <a:buFont typeface="Brush Script MT" panose="03060802040406070304" pitchFamily="66" charset="0"/>
              <a:buNone/>
              <a:defRPr/>
            </a:pPr>
            <a:r>
              <a:rPr lang="lv-LV" sz="3200" dirty="0"/>
              <a:t>                    piem.kulinārā mantojuma maršruti</a:t>
            </a:r>
          </a:p>
          <a:p>
            <a:pPr marL="0" indent="0" fontAlgn="auto">
              <a:spcAft>
                <a:spcPts val="0"/>
              </a:spcAft>
              <a:buFont typeface="Brush Script MT" panose="03060802040406070304" pitchFamily="66" charset="0"/>
              <a:buNone/>
              <a:defRPr/>
            </a:pPr>
            <a:r>
              <a:rPr lang="lv-LV" sz="3200" dirty="0"/>
              <a:t>     </a:t>
            </a:r>
            <a:r>
              <a:rPr lang="lv-LV" sz="3200" b="1" dirty="0"/>
              <a:t>Pasākumi</a:t>
            </a:r>
            <a:r>
              <a:rPr lang="lv-LV" sz="3200" dirty="0"/>
              <a:t> – piem. Zalta rūku ceļa maršruti</a:t>
            </a:r>
          </a:p>
          <a:p>
            <a:pPr marL="0" indent="0">
              <a:buNone/>
              <a:defRPr/>
            </a:pPr>
            <a:r>
              <a:rPr lang="lv-LV" sz="3200" b="1" dirty="0"/>
              <a:t>Baltijas valstu vai kaimiņvalstu </a:t>
            </a:r>
            <a:r>
              <a:rPr lang="lv-LV" sz="3200" dirty="0"/>
              <a:t>kopējie maršruti,</a:t>
            </a:r>
          </a:p>
          <a:p>
            <a:pPr marL="0" indent="0">
              <a:buNone/>
              <a:defRPr/>
            </a:pPr>
            <a:r>
              <a:rPr lang="lv-LV" sz="3200" dirty="0"/>
              <a:t> akcijas</a:t>
            </a:r>
          </a:p>
          <a:p>
            <a:pPr marL="0" indent="0" fontAlgn="auto">
              <a:spcAft>
                <a:spcPts val="0"/>
              </a:spcAft>
              <a:buFont typeface="Brush Script MT" panose="03060802040406070304" pitchFamily="66" charset="0"/>
              <a:buNone/>
              <a:defRPr/>
            </a:pPr>
            <a:endParaRPr lang="lv-LV" sz="3200" dirty="0"/>
          </a:p>
        </p:txBody>
      </p:sp>
      <p:pic>
        <p:nvPicPr>
          <p:cNvPr id="4" name="Picture 3">
            <a:extLst>
              <a:ext uri="{FF2B5EF4-FFF2-40B4-BE49-F238E27FC236}">
                <a16:creationId xmlns:a16="http://schemas.microsoft.com/office/drawing/2014/main" id="{2F0D2A82-3D92-4EEE-85F8-A2592E5A708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99626" y="3977259"/>
            <a:ext cx="2688861" cy="2016646"/>
          </a:xfrm>
          <a:prstGeom prst="rect">
            <a:avLst/>
          </a:prstGeom>
        </p:spPr>
      </p:pic>
    </p:spTree>
    <p:extLst>
      <p:ext uri="{BB962C8B-B14F-4D97-AF65-F5344CB8AC3E}">
        <p14:creationId xmlns:p14="http://schemas.microsoft.com/office/powerpoint/2010/main" val="414937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3" y="5919708"/>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62D7002E-601F-465A-952D-8626C0B83F91}"/>
              </a:ext>
            </a:extLst>
          </p:cNvPr>
          <p:cNvSpPr>
            <a:spLocks noGrp="1"/>
          </p:cNvSpPr>
          <p:nvPr>
            <p:ph idx="1"/>
          </p:nvPr>
        </p:nvSpPr>
        <p:spPr>
          <a:xfrm>
            <a:off x="128040" y="938291"/>
            <a:ext cx="8764439" cy="5775994"/>
          </a:xfrm>
        </p:spPr>
        <p:txBody>
          <a:bodyPr>
            <a:normAutofit/>
          </a:bodyPr>
          <a:lstStyle/>
          <a:p>
            <a:pPr marL="0" lvl="0" indent="0">
              <a:buClr>
                <a:srgbClr val="AA2B1E"/>
              </a:buClr>
              <a:buNone/>
              <a:defRPr/>
            </a:pPr>
            <a:r>
              <a:rPr lang="lv-LV" sz="1100" b="1" dirty="0">
                <a:solidFill>
                  <a:srgbClr val="465E9C">
                    <a:lumMod val="75000"/>
                  </a:srgbClr>
                </a:solidFill>
                <a:latin typeface="Franklin Gothic Book"/>
              </a:rPr>
              <a:t> </a:t>
            </a:r>
            <a:r>
              <a:rPr lang="lv-LV" sz="1400" b="1" dirty="0">
                <a:solidFill>
                  <a:srgbClr val="465E9C">
                    <a:lumMod val="75000"/>
                  </a:srgbClr>
                </a:solidFill>
                <a:latin typeface="Franklin Gothic Book"/>
              </a:rPr>
              <a:t>Latvijas ceļotāji- </a:t>
            </a:r>
            <a:r>
              <a:rPr lang="lv-LV" sz="1400" dirty="0">
                <a:solidFill>
                  <a:prstClr val="black"/>
                </a:solidFill>
                <a:latin typeface="Franklin Gothic Book"/>
              </a:rPr>
              <a:t>izvēlas ceļot pa visu Latgali  </a:t>
            </a:r>
            <a:r>
              <a:rPr lang="lv-LV" sz="1400" b="1" dirty="0">
                <a:solidFill>
                  <a:prstClr val="black"/>
                </a:solidFill>
                <a:latin typeface="Franklin Gothic Book"/>
              </a:rPr>
              <a:t>1-3 dienas</a:t>
            </a:r>
            <a:r>
              <a:rPr lang="lv-LV" sz="1400" dirty="0">
                <a:solidFill>
                  <a:prstClr val="black"/>
                </a:solidFill>
                <a:latin typeface="Franklin Gothic Book"/>
              </a:rPr>
              <a:t>, nakšņojot vienā vietā vienu </a:t>
            </a:r>
          </a:p>
          <a:p>
            <a:pPr marL="0" lvl="0" indent="0">
              <a:buClr>
                <a:srgbClr val="AA2B1E"/>
              </a:buClr>
              <a:buNone/>
              <a:defRPr/>
            </a:pPr>
            <a:r>
              <a:rPr lang="lv-LV" sz="1400" dirty="0">
                <a:solidFill>
                  <a:prstClr val="black"/>
                </a:solidFill>
                <a:latin typeface="Franklin Gothic Book"/>
              </a:rPr>
              <a:t>      nakti, igauņi, lietuvieši- līdzīgi. Tērē ~</a:t>
            </a:r>
            <a:r>
              <a:rPr lang="lv-LV" sz="1400" b="1" dirty="0">
                <a:solidFill>
                  <a:prstClr val="black"/>
                </a:solidFill>
                <a:latin typeface="Franklin Gothic Book"/>
              </a:rPr>
              <a:t>40 eiro </a:t>
            </a:r>
            <a:r>
              <a:rPr lang="lv-LV" sz="1400" dirty="0">
                <a:solidFill>
                  <a:prstClr val="black"/>
                </a:solidFill>
                <a:latin typeface="Franklin Gothic Book"/>
              </a:rPr>
              <a:t>d/n .      </a:t>
            </a:r>
            <a:r>
              <a:rPr lang="lv-LV" sz="1400" i="1" dirty="0">
                <a:solidFill>
                  <a:prstClr val="black"/>
                </a:solidFill>
                <a:latin typeface="Franklin Gothic Book"/>
              </a:rPr>
              <a:t>Dzīves stils, ienākumi, veids.</a:t>
            </a:r>
          </a:p>
          <a:p>
            <a:pPr marL="0" indent="0">
              <a:buClr>
                <a:srgbClr val="AA2B1E"/>
              </a:buClr>
              <a:buNone/>
              <a:defRPr/>
            </a:pPr>
            <a:r>
              <a:rPr lang="lv-LV" sz="1400" b="1" dirty="0">
                <a:solidFill>
                  <a:srgbClr val="465E9C">
                    <a:lumMod val="75000"/>
                  </a:srgbClr>
                </a:solidFill>
                <a:latin typeface="Franklin Gothic Book"/>
              </a:rPr>
              <a:t>Ārzemnieki </a:t>
            </a:r>
            <a:r>
              <a:rPr lang="lv-LV" sz="1400" dirty="0">
                <a:solidFill>
                  <a:prstClr val="black"/>
                </a:solidFill>
                <a:latin typeface="Franklin Gothic Book"/>
              </a:rPr>
              <a:t>uzturas </a:t>
            </a:r>
            <a:r>
              <a:rPr lang="lv-LV" sz="1400" b="1" dirty="0">
                <a:solidFill>
                  <a:prstClr val="black"/>
                </a:solidFill>
                <a:latin typeface="Franklin Gothic Book"/>
              </a:rPr>
              <a:t>2-5 dienas</a:t>
            </a:r>
            <a:r>
              <a:rPr lang="lv-LV" sz="1400" dirty="0">
                <a:solidFill>
                  <a:prstClr val="black"/>
                </a:solidFill>
                <a:latin typeface="Franklin Gothic Book"/>
              </a:rPr>
              <a:t>, tērē ~ </a:t>
            </a:r>
            <a:r>
              <a:rPr lang="lv-LV" sz="1400" b="1" dirty="0">
                <a:solidFill>
                  <a:prstClr val="black"/>
                </a:solidFill>
                <a:latin typeface="Franklin Gothic Book"/>
              </a:rPr>
              <a:t>90</a:t>
            </a:r>
            <a:r>
              <a:rPr lang="lv-LV" sz="1400" dirty="0">
                <a:solidFill>
                  <a:prstClr val="black"/>
                </a:solidFill>
                <a:latin typeface="Franklin Gothic Book"/>
              </a:rPr>
              <a:t> eiro d/n.             </a:t>
            </a:r>
            <a:r>
              <a:rPr lang="lv-LV" sz="1400" i="1" dirty="0">
                <a:solidFill>
                  <a:prstClr val="black"/>
                </a:solidFill>
                <a:latin typeface="Franklin Gothic Book"/>
              </a:rPr>
              <a:t>Dzīves stils, ienākumi, veids.</a:t>
            </a:r>
          </a:p>
          <a:p>
            <a:pPr marL="0" lvl="0" indent="0">
              <a:buClr>
                <a:srgbClr val="AA2B1E"/>
              </a:buClr>
              <a:buNone/>
              <a:defRPr/>
            </a:pPr>
            <a:endParaRPr lang="lv-LV" sz="1400" dirty="0">
              <a:solidFill>
                <a:prstClr val="black"/>
              </a:solidFill>
              <a:latin typeface="Franklin Gothic Book"/>
            </a:endParaRPr>
          </a:p>
          <a:p>
            <a:pPr marL="274320" lvl="0" indent="-274320">
              <a:buClr>
                <a:srgbClr val="AA2B1E"/>
              </a:buClr>
              <a:buFont typeface="Brush Script MT" panose="03060802040406070304" pitchFamily="66" charset="0"/>
              <a:buChar char="O"/>
              <a:defRPr/>
            </a:pPr>
            <a:r>
              <a:rPr lang="lv-LV" sz="1400" dirty="0">
                <a:solidFill>
                  <a:prstClr val="black"/>
                </a:solidFill>
                <a:latin typeface="Franklin Gothic Book"/>
              </a:rPr>
              <a:t>Pārsvarā ceļo </a:t>
            </a:r>
            <a:r>
              <a:rPr lang="lv-LV" sz="1400" b="1" dirty="0">
                <a:solidFill>
                  <a:prstClr val="black"/>
                </a:solidFill>
                <a:latin typeface="Franklin Gothic Book"/>
              </a:rPr>
              <a:t>individuāi interešu tūrists, pāri, ģimenes, </a:t>
            </a:r>
            <a:r>
              <a:rPr lang="lv-LV" sz="1400" dirty="0">
                <a:solidFill>
                  <a:prstClr val="black"/>
                </a:solidFill>
                <a:latin typeface="Franklin Gothic Book"/>
              </a:rPr>
              <a:t>draugu kompānijas, </a:t>
            </a:r>
          </a:p>
          <a:p>
            <a:pPr marL="0" lvl="0" indent="0">
              <a:buClr>
                <a:srgbClr val="AA2B1E"/>
              </a:buClr>
              <a:buNone/>
              <a:defRPr/>
            </a:pPr>
            <a:r>
              <a:rPr lang="lv-LV" sz="1400" b="1" dirty="0">
                <a:solidFill>
                  <a:prstClr val="black"/>
                </a:solidFill>
                <a:latin typeface="Franklin Gothic Book"/>
              </a:rPr>
              <a:t>samazinājies grupu </a:t>
            </a:r>
            <a:r>
              <a:rPr lang="lv-LV" sz="1400" dirty="0">
                <a:solidFill>
                  <a:prstClr val="black"/>
                </a:solidFill>
                <a:latin typeface="Franklin Gothic Book"/>
              </a:rPr>
              <a:t>skaits, (izņemot igauņus). Liela daļa </a:t>
            </a:r>
            <a:r>
              <a:rPr lang="lv-LV" sz="1400" b="1" dirty="0">
                <a:solidFill>
                  <a:prstClr val="black"/>
                </a:solidFill>
                <a:latin typeface="Franklin Gothic Book"/>
              </a:rPr>
              <a:t>ārzemnieku izmanto  auto, </a:t>
            </a:r>
          </a:p>
          <a:p>
            <a:pPr marL="0" lvl="0" indent="0">
              <a:buClr>
                <a:srgbClr val="AA2B1E"/>
              </a:buClr>
              <a:buNone/>
              <a:defRPr/>
            </a:pPr>
            <a:r>
              <a:rPr lang="lv-LV" sz="1400" dirty="0">
                <a:solidFill>
                  <a:prstClr val="black"/>
                </a:solidFill>
                <a:latin typeface="Franklin Gothic Book"/>
              </a:rPr>
              <a:t>kemperauto,  arī  motociklus, velo. </a:t>
            </a:r>
          </a:p>
          <a:p>
            <a:pPr marL="0" lvl="0" indent="0">
              <a:buClr>
                <a:srgbClr val="AA2B1E"/>
              </a:buClr>
              <a:buNone/>
              <a:defRPr/>
            </a:pPr>
            <a:r>
              <a:rPr lang="lv-LV" sz="1400" dirty="0">
                <a:solidFill>
                  <a:prstClr val="black"/>
                </a:solidFill>
                <a:latin typeface="Franklin Gothic Book"/>
              </a:rPr>
              <a:t>        Palielinājies </a:t>
            </a:r>
            <a:r>
              <a:rPr lang="lv-LV" sz="1400" b="1" dirty="0">
                <a:solidFill>
                  <a:prstClr val="black"/>
                </a:solidFill>
                <a:latin typeface="Franklin Gothic Book"/>
              </a:rPr>
              <a:t>aktīvās atpūtas cienītāju </a:t>
            </a:r>
            <a:r>
              <a:rPr lang="lv-LV" sz="1400" dirty="0">
                <a:solidFill>
                  <a:prstClr val="black"/>
                </a:solidFill>
                <a:latin typeface="Franklin Gothic Book"/>
              </a:rPr>
              <a:t>skaits-  velo, laivu, moto, </a:t>
            </a:r>
          </a:p>
          <a:p>
            <a:pPr marL="0" lvl="0" indent="0">
              <a:buClr>
                <a:srgbClr val="AA2B1E"/>
              </a:buClr>
              <a:buNone/>
              <a:defRPr/>
            </a:pPr>
            <a:r>
              <a:rPr lang="lv-LV" sz="1400" dirty="0">
                <a:solidFill>
                  <a:prstClr val="black"/>
                </a:solidFill>
                <a:latin typeface="Franklin Gothic Book"/>
              </a:rPr>
              <a:t>piedzīvojumu parku un šķēršļu taku cienītāji </a:t>
            </a:r>
            <a:r>
              <a:rPr lang="lv-LV" sz="1400" i="1" dirty="0">
                <a:solidFill>
                  <a:prstClr val="black"/>
                </a:solidFill>
                <a:latin typeface="Franklin Gothic Book"/>
              </a:rPr>
              <a:t>(2018. - </a:t>
            </a:r>
            <a:r>
              <a:rPr lang="lv-LV" sz="1400" b="1" i="1" dirty="0">
                <a:solidFill>
                  <a:prstClr val="black"/>
                </a:solidFill>
                <a:latin typeface="Franklin Gothic Book"/>
              </a:rPr>
              <a:t> + 24% </a:t>
            </a:r>
            <a:r>
              <a:rPr lang="lv-LV" sz="1400" i="1" dirty="0">
                <a:solidFill>
                  <a:prstClr val="black"/>
                </a:solidFill>
                <a:latin typeface="Franklin Gothic Book"/>
              </a:rPr>
              <a:t>tūristu,  dabas mīļotāji </a:t>
            </a:r>
            <a:r>
              <a:rPr lang="lv-LV" sz="1400" b="1" i="1" dirty="0">
                <a:solidFill>
                  <a:prstClr val="black"/>
                </a:solidFill>
                <a:latin typeface="Franklin Gothic Book"/>
              </a:rPr>
              <a:t>- +16%).</a:t>
            </a:r>
            <a:endParaRPr lang="lv-LV" sz="1400" i="1" dirty="0">
              <a:solidFill>
                <a:prstClr val="black"/>
              </a:solidFill>
              <a:latin typeface="Franklin Gothic Book"/>
            </a:endParaRPr>
          </a:p>
          <a:p>
            <a:pPr marL="274320" lvl="0" indent="-274320">
              <a:buClr>
                <a:srgbClr val="AA2B1E"/>
              </a:buClr>
              <a:buFont typeface="Brush Script MT" panose="03060802040406070304" pitchFamily="66" charset="0"/>
              <a:buChar char="O"/>
              <a:defRPr/>
            </a:pPr>
            <a:r>
              <a:rPr lang="lv-LV" sz="1400" b="1" dirty="0">
                <a:solidFill>
                  <a:prstClr val="black"/>
                </a:solidFill>
                <a:latin typeface="Franklin Gothic Book"/>
              </a:rPr>
              <a:t>Velotūristi</a:t>
            </a:r>
            <a:r>
              <a:rPr lang="lv-LV" sz="1400" dirty="0">
                <a:solidFill>
                  <a:prstClr val="black"/>
                </a:solidFill>
                <a:latin typeface="Franklin Gothic Book"/>
              </a:rPr>
              <a:t> ceļo vismaz </a:t>
            </a:r>
            <a:r>
              <a:rPr lang="lv-LV" sz="1400" b="1" dirty="0">
                <a:solidFill>
                  <a:prstClr val="black"/>
                </a:solidFill>
                <a:latin typeface="Franklin Gothic Book"/>
              </a:rPr>
              <a:t>3 dienas</a:t>
            </a:r>
            <a:r>
              <a:rPr lang="lv-LV" sz="1400" dirty="0">
                <a:solidFill>
                  <a:prstClr val="black"/>
                </a:solidFill>
                <a:latin typeface="Franklin Gothic Book"/>
              </a:rPr>
              <a:t>, pie tam ietverot arī mazākus objektus attālās vietās, iecienījuši pierobežu un jaunos regionālos un vietējos velomaršrutus, kā  </a:t>
            </a:r>
            <a:r>
              <a:rPr lang="lv-LV" sz="1400" i="1" dirty="0">
                <a:solidFill>
                  <a:prstClr val="black"/>
                </a:solidFill>
                <a:latin typeface="Franklin Gothic Book"/>
              </a:rPr>
              <a:t>«Daugavas loki»N35</a:t>
            </a:r>
            <a:r>
              <a:rPr lang="lv-LV" sz="1400" dirty="0">
                <a:solidFill>
                  <a:prstClr val="black"/>
                </a:solidFill>
                <a:latin typeface="Franklin Gothic Book"/>
              </a:rPr>
              <a:t> (</a:t>
            </a:r>
            <a:r>
              <a:rPr lang="lv-LV" sz="1400" i="1" dirty="0">
                <a:solidFill>
                  <a:prstClr val="black"/>
                </a:solidFill>
                <a:latin typeface="Franklin Gothic Book"/>
              </a:rPr>
              <a:t>nesis 3 reizes pieaugumu Krāslavas novadā un Pierobežas maršruti – 3x pieaugumu Balvu novadā</a:t>
            </a:r>
            <a:r>
              <a:rPr lang="lv-LV" sz="1400" dirty="0">
                <a:solidFill>
                  <a:prstClr val="black"/>
                </a:solidFill>
                <a:latin typeface="Franklin Gothic Book"/>
              </a:rPr>
              <a:t>).</a:t>
            </a:r>
          </a:p>
          <a:p>
            <a:pPr marL="274320" lvl="0" indent="-274320">
              <a:buClr>
                <a:srgbClr val="AA2B1E"/>
              </a:buClr>
              <a:buFont typeface="Brush Script MT" panose="03060802040406070304" pitchFamily="66" charset="0"/>
              <a:buChar char="O"/>
              <a:defRPr/>
            </a:pPr>
            <a:r>
              <a:rPr lang="lv-LV" sz="1400" dirty="0">
                <a:solidFill>
                  <a:prstClr val="black"/>
                </a:solidFill>
                <a:latin typeface="Franklin Gothic Book"/>
              </a:rPr>
              <a:t>Izveidotas vairākas jaunas </a:t>
            </a:r>
            <a:r>
              <a:rPr lang="lv-LV" sz="1400" b="1" dirty="0">
                <a:solidFill>
                  <a:prstClr val="black"/>
                </a:solidFill>
                <a:latin typeface="Franklin Gothic Book"/>
              </a:rPr>
              <a:t>naktsmītne</a:t>
            </a:r>
            <a:r>
              <a:rPr lang="lv-LV" sz="1400" dirty="0">
                <a:solidFill>
                  <a:prstClr val="black"/>
                </a:solidFill>
                <a:latin typeface="Franklin Gothic Book"/>
              </a:rPr>
              <a:t>s, nakšņotāju  skaits pieaudzis +18% (</a:t>
            </a:r>
            <a:r>
              <a:rPr lang="lv-LV" sz="1400" i="1" dirty="0">
                <a:solidFill>
                  <a:prstClr val="black"/>
                </a:solidFill>
                <a:latin typeface="Franklin Gothic Book"/>
              </a:rPr>
              <a:t>Rēzeknē + pat par 39%), </a:t>
            </a:r>
            <a:r>
              <a:rPr lang="lv-LV" sz="1400" dirty="0">
                <a:solidFill>
                  <a:prstClr val="black"/>
                </a:solidFill>
                <a:latin typeface="Franklin Gothic Book"/>
              </a:rPr>
              <a:t>kopā reģionā  ap 200 000 nakšņ</a:t>
            </a:r>
            <a:r>
              <a:rPr lang="lv-LV" sz="1400" b="1" dirty="0">
                <a:solidFill>
                  <a:prstClr val="black"/>
                </a:solidFill>
                <a:latin typeface="Franklin Gothic Book"/>
              </a:rPr>
              <a:t>. Trūkst 5* viesnīcu</a:t>
            </a:r>
            <a:r>
              <a:rPr lang="lv-LV" sz="1400" dirty="0">
                <a:solidFill>
                  <a:prstClr val="black"/>
                </a:solidFill>
                <a:latin typeface="Franklin Gothic Book"/>
              </a:rPr>
              <a:t>, </a:t>
            </a:r>
            <a:r>
              <a:rPr lang="lv-LV" sz="1400" b="1" dirty="0">
                <a:solidFill>
                  <a:prstClr val="black"/>
                </a:solidFill>
                <a:latin typeface="Franklin Gothic Book"/>
              </a:rPr>
              <a:t>modernu kempingu</a:t>
            </a:r>
            <a:r>
              <a:rPr lang="lv-LV" sz="1400" dirty="0">
                <a:solidFill>
                  <a:prstClr val="black"/>
                </a:solidFill>
                <a:latin typeface="Franklin Gothic Book"/>
              </a:rPr>
              <a:t>, </a:t>
            </a:r>
            <a:r>
              <a:rPr lang="lv-LV" sz="1400" b="1" dirty="0">
                <a:solidFill>
                  <a:prstClr val="black"/>
                </a:solidFill>
                <a:latin typeface="Franklin Gothic Book"/>
              </a:rPr>
              <a:t>glempingu</a:t>
            </a:r>
            <a:r>
              <a:rPr lang="lv-LV" sz="1400" dirty="0">
                <a:solidFill>
                  <a:prstClr val="black"/>
                </a:solidFill>
                <a:latin typeface="Franklin Gothic Book"/>
              </a:rPr>
              <a:t> utt.</a:t>
            </a:r>
          </a:p>
          <a:p>
            <a:pPr marL="274320" lvl="0" indent="-274320">
              <a:buClr>
                <a:srgbClr val="AA2B1E"/>
              </a:buClr>
              <a:buFont typeface="Brush Script MT" panose="03060802040406070304" pitchFamily="66" charset="0"/>
              <a:buChar char="O"/>
              <a:defRPr/>
            </a:pPr>
            <a:r>
              <a:rPr lang="lv-LV" sz="1400" b="1" dirty="0">
                <a:solidFill>
                  <a:prstClr val="black"/>
                </a:solidFill>
                <a:latin typeface="Franklin Gothic Book"/>
              </a:rPr>
              <a:t>Apskates objektos </a:t>
            </a:r>
            <a:r>
              <a:rPr lang="lv-LV" sz="1400" dirty="0">
                <a:solidFill>
                  <a:prstClr val="black"/>
                </a:solidFill>
                <a:latin typeface="Franklin Gothic Book"/>
              </a:rPr>
              <a:t>pabijuši gandrīz 600 000 uzskaitīti tūristi, bet procentuāli to skaits samazinājies par </a:t>
            </a:r>
            <a:r>
              <a:rPr lang="lv-LV" sz="1400" b="1" dirty="0">
                <a:solidFill>
                  <a:prstClr val="black"/>
                </a:solidFill>
                <a:latin typeface="Franklin Gothic Book"/>
              </a:rPr>
              <a:t>53% </a:t>
            </a:r>
            <a:r>
              <a:rPr lang="lv-LV" sz="1400" dirty="0">
                <a:solidFill>
                  <a:prstClr val="black"/>
                </a:solidFill>
                <a:latin typeface="Franklin Gothic Book"/>
              </a:rPr>
              <a:t>attiecībā pret 2017, interesē tematisks komplekss piedāvājums. gadu, 2019. gada rezultāti vēl sekos.</a:t>
            </a:r>
          </a:p>
          <a:p>
            <a:pPr marL="274320" lvl="0" indent="-274320">
              <a:buClr>
                <a:srgbClr val="AA2B1E"/>
              </a:buClr>
              <a:buFont typeface="Brush Script MT" panose="03060802040406070304" pitchFamily="66" charset="0"/>
              <a:buChar char="O"/>
              <a:defRPr/>
            </a:pPr>
            <a:r>
              <a:rPr lang="lv-LV" sz="1400" b="1" dirty="0">
                <a:solidFill>
                  <a:prstClr val="black"/>
                </a:solidFill>
                <a:latin typeface="Franklin Gothic Book"/>
              </a:rPr>
              <a:t>Pasākumi, koncerti, izstādes</a:t>
            </a:r>
            <a:r>
              <a:rPr lang="lv-LV" sz="1400" dirty="0">
                <a:solidFill>
                  <a:prstClr val="black"/>
                </a:solidFill>
                <a:latin typeface="Franklin Gothic Book"/>
              </a:rPr>
              <a:t>, aktīvi pasākumi- lielākie tūristu pievilinātāji </a:t>
            </a:r>
            <a:r>
              <a:rPr lang="lv-LV" sz="1400" i="1" dirty="0">
                <a:solidFill>
                  <a:prstClr val="black"/>
                </a:solidFill>
                <a:latin typeface="Franklin Gothic Book"/>
              </a:rPr>
              <a:t>(Akcijas- Lielais plosts, velobrauciens, pilsētas ekskursija ar plostu, piem. Krāslavas un Daugavpils novados pieauga +354%).</a:t>
            </a:r>
          </a:p>
          <a:p>
            <a:pPr marL="274320" lvl="0" indent="-274320">
              <a:buClr>
                <a:srgbClr val="AA2B1E"/>
              </a:buClr>
              <a:buFont typeface="Brush Script MT" panose="03060802040406070304" pitchFamily="66" charset="0"/>
              <a:buChar char="O"/>
              <a:defRPr/>
            </a:pPr>
            <a:r>
              <a:rPr lang="lv-LV" sz="1400" b="1" dirty="0">
                <a:solidFill>
                  <a:prstClr val="black"/>
                </a:solidFill>
                <a:latin typeface="Franklin Gothic Book"/>
              </a:rPr>
              <a:t>Jauni objekti, interesantas vietas momentāni izraisa interesi </a:t>
            </a:r>
            <a:r>
              <a:rPr lang="lv-LV" sz="1400" b="1" i="1" dirty="0">
                <a:solidFill>
                  <a:prstClr val="black"/>
                </a:solidFill>
                <a:latin typeface="Franklin Gothic Book"/>
              </a:rPr>
              <a:t>- </a:t>
            </a:r>
            <a:r>
              <a:rPr lang="lv-LV" sz="1400" i="1" dirty="0">
                <a:solidFill>
                  <a:prstClr val="black"/>
                </a:solidFill>
                <a:latin typeface="Franklin Gothic Book"/>
              </a:rPr>
              <a:t>Laimes muzejs, Metāla mākslas galerija, mājražotāji ar degustāciju piedāvājumu, dzīvesstila uzņēmumi, dabas objekti.</a:t>
            </a:r>
            <a:endParaRPr lang="lv-LV" dirty="0"/>
          </a:p>
        </p:txBody>
      </p:sp>
      <p:sp>
        <p:nvSpPr>
          <p:cNvPr id="9" name="TextBox 8">
            <a:extLst>
              <a:ext uri="{FF2B5EF4-FFF2-40B4-BE49-F238E27FC236}">
                <a16:creationId xmlns:a16="http://schemas.microsoft.com/office/drawing/2014/main" id="{5F5BCEA3-92C1-41AA-9551-54A071ED06F6}"/>
              </a:ext>
            </a:extLst>
          </p:cNvPr>
          <p:cNvSpPr txBox="1"/>
          <p:nvPr/>
        </p:nvSpPr>
        <p:spPr>
          <a:xfrm>
            <a:off x="971600" y="353516"/>
            <a:ext cx="5291244" cy="584775"/>
          </a:xfrm>
          <a:prstGeom prst="rect">
            <a:avLst/>
          </a:prstGeom>
          <a:noFill/>
        </p:spPr>
        <p:txBody>
          <a:bodyPr wrap="square" rtlCol="0">
            <a:spAutoFit/>
          </a:bodyPr>
          <a:lstStyle/>
          <a:p>
            <a:r>
              <a:rPr lang="lv-LV" sz="3200" b="1" dirty="0">
                <a:solidFill>
                  <a:srgbClr val="002060"/>
                </a:solidFill>
              </a:rPr>
              <a:t>Latgales tūrists- kāds?</a:t>
            </a:r>
          </a:p>
        </p:txBody>
      </p:sp>
    </p:spTree>
    <p:extLst>
      <p:ext uri="{BB962C8B-B14F-4D97-AF65-F5344CB8AC3E}">
        <p14:creationId xmlns:p14="http://schemas.microsoft.com/office/powerpoint/2010/main" val="1929331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9553"/>
            <a:ext cx="8229600" cy="990600"/>
          </a:xfrm>
        </p:spPr>
        <p:txBody>
          <a:bodyPr/>
          <a:lstStyle/>
          <a:p>
            <a:r>
              <a:rPr lang="lv-LV" dirty="0">
                <a:solidFill>
                  <a:srgbClr val="002060"/>
                </a:solidFill>
              </a:rPr>
              <a:t>Kā mums gājis šajā sezonā</a:t>
            </a:r>
          </a:p>
        </p:txBody>
      </p:sp>
      <p:sp>
        <p:nvSpPr>
          <p:cNvPr id="3" name="Content Placeholder 2"/>
          <p:cNvSpPr>
            <a:spLocks noGrp="1"/>
          </p:cNvSpPr>
          <p:nvPr>
            <p:ph idx="1"/>
          </p:nvPr>
        </p:nvSpPr>
        <p:spPr>
          <a:xfrm>
            <a:off x="467544" y="1246276"/>
            <a:ext cx="8229600" cy="5055511"/>
          </a:xfrm>
        </p:spPr>
        <p:txBody>
          <a:bodyPr>
            <a:normAutofit lnSpcReduction="10000"/>
          </a:bodyPr>
          <a:lstStyle/>
          <a:p>
            <a:r>
              <a:rPr lang="lv-LV" sz="1800" dirty="0"/>
              <a:t>Tūristu plūsmas skaitliski būs </a:t>
            </a:r>
            <a:r>
              <a:rPr lang="lv-LV" sz="1800" b="1" dirty="0"/>
              <a:t>līdzīga</a:t>
            </a:r>
            <a:r>
              <a:rPr lang="lv-LV" sz="1800" dirty="0"/>
              <a:t> 2018.gada rezultātiem</a:t>
            </a:r>
            <a:r>
              <a:rPr lang="lv-LV" sz="1200" dirty="0"/>
              <a:t> (1,5 mlj. tūristu 2018.g)</a:t>
            </a:r>
          </a:p>
          <a:p>
            <a:r>
              <a:rPr lang="lv-LV" sz="1800" dirty="0"/>
              <a:t>Izmaiņas tūristu grupās un pieprasījumā : </a:t>
            </a:r>
          </a:p>
          <a:p>
            <a:r>
              <a:rPr lang="lv-LV" sz="1800" dirty="0"/>
              <a:t> Saglabājas tendence </a:t>
            </a:r>
            <a:r>
              <a:rPr lang="lv-LV" sz="1800" u="sng" dirty="0"/>
              <a:t>palielināties ārzemnieku skaitam </a:t>
            </a:r>
            <a:r>
              <a:rPr lang="lv-LV" sz="1200" dirty="0"/>
              <a:t>–palielinājies -Ru par~8%(visu gadu( 35% no 100);  EE- par 40% (vasarā), Pl- par 50 % ; De- par  5% ( nesezonā), NL- 20% (vasarā), Lt par 5% (visu gadu), čehi, itāli, austrieši, spāņi, franči, somi, dāņi, gruzīņi, korejieši,, baltkrievi ukraini, angļi, amerikāņi utt.</a:t>
            </a:r>
          </a:p>
          <a:p>
            <a:endParaRPr lang="lv-LV" sz="1200" dirty="0"/>
          </a:p>
          <a:p>
            <a:r>
              <a:rPr lang="lv-LV" sz="1800" u="sng" dirty="0"/>
              <a:t>Mainās Latvijas ceļotāju </a:t>
            </a:r>
            <a:r>
              <a:rPr lang="lv-LV" sz="1800" dirty="0"/>
              <a:t>mērķa grupas- skaits pieaug  vai samazinās atkarībā no laika apstākļiem ,tendence nakšot vairāk dienas vienā vietā- </a:t>
            </a:r>
            <a:r>
              <a:rPr lang="lv-LV" sz="1200" dirty="0"/>
              <a:t>no maija līdz novembrim, ir neliels pieaugus, bet izrāviena nav.</a:t>
            </a:r>
          </a:p>
          <a:p>
            <a:endParaRPr lang="lv-LV" sz="1200" dirty="0"/>
          </a:p>
          <a:p>
            <a:r>
              <a:rPr lang="lv-LV" sz="1800" dirty="0"/>
              <a:t>Palielinās</a:t>
            </a:r>
            <a:r>
              <a:rPr lang="lv-LV" sz="1800" u="sng" dirty="0"/>
              <a:t> pasākumu </a:t>
            </a:r>
            <a:r>
              <a:rPr lang="lv-LV" sz="1800" dirty="0"/>
              <a:t>tūristu skaits- </a:t>
            </a:r>
            <a:r>
              <a:rPr lang="lv-LV" sz="1200" dirty="0"/>
              <a:t>festivālipilsētas svētki, Gora koncerti, akcijas, kāzas Latgalē</a:t>
            </a:r>
          </a:p>
          <a:p>
            <a:r>
              <a:rPr lang="lv-LV" sz="1800" dirty="0"/>
              <a:t>Palielinās </a:t>
            </a:r>
            <a:r>
              <a:rPr lang="lv-LV" sz="1800" u="sng" dirty="0"/>
              <a:t>dabas</a:t>
            </a:r>
            <a:r>
              <a:rPr lang="lv-LV" sz="1800" dirty="0"/>
              <a:t> tūristu skaits- </a:t>
            </a:r>
            <a:r>
              <a:rPr lang="lv-LV" sz="1200" dirty="0"/>
              <a:t>t.sk.</a:t>
            </a:r>
            <a:r>
              <a:rPr lang="lv-LV" sz="1200" u="sng" dirty="0"/>
              <a:t>aktīvais tūrisms- </a:t>
            </a:r>
            <a:r>
              <a:rPr lang="lv-LV" sz="1200" dirty="0"/>
              <a:t>velotūristoi un laivotāji, kājāmgājēji un izturības trašu veicēji</a:t>
            </a:r>
          </a:p>
          <a:p>
            <a:r>
              <a:rPr lang="lv-LV" sz="1800" dirty="0"/>
              <a:t>Palielinās pieprasījums pēc </a:t>
            </a:r>
            <a:r>
              <a:rPr lang="lv-LV" sz="1800" u="sng" dirty="0"/>
              <a:t>relaksācijas, atjaunošanās </a:t>
            </a:r>
            <a:r>
              <a:rPr lang="lv-LV" sz="1800" dirty="0"/>
              <a:t>, veselības uzlabošanas-melnā pirts ar pirtnieku,  atjaunošanās programmas, miers.</a:t>
            </a:r>
          </a:p>
          <a:p>
            <a:r>
              <a:rPr lang="lv-LV" sz="1800" dirty="0"/>
              <a:t>Grupu( seniori, skolēni) skaits mainās lēni- </a:t>
            </a:r>
            <a:r>
              <a:rPr lang="lv-LV" sz="1200" dirty="0"/>
              <a:t>ekskursijas pa objektiem, ēdināšana, darbošanās šovi.</a:t>
            </a:r>
          </a:p>
          <a:p>
            <a:r>
              <a:rPr lang="lv-LV" sz="1800" dirty="0"/>
              <a:t> apmeklē pilsētu un novadu </a:t>
            </a:r>
            <a:r>
              <a:rPr lang="lv-LV" sz="1800" u="sng" dirty="0"/>
              <a:t>caurbraucot</a:t>
            </a:r>
            <a:r>
              <a:rPr lang="lv-LV" sz="1800" dirty="0"/>
              <a:t>, </a:t>
            </a:r>
            <a:r>
              <a:rPr lang="lv-LV" sz="1200" dirty="0"/>
              <a:t>veido maršrutus pa visu Latgali vai galamērķos, </a:t>
            </a:r>
            <a:r>
              <a:rPr lang="lv-LV" sz="1200" b="1" dirty="0"/>
              <a:t>jāaizkavē ilgāk uz vismaz vienu nakti</a:t>
            </a:r>
            <a:r>
              <a:rPr lang="lv-LV" sz="1200" dirty="0"/>
              <a:t>.</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148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724" y="232627"/>
            <a:ext cx="8229600" cy="760322"/>
          </a:xfrm>
        </p:spPr>
        <p:txBody>
          <a:bodyPr>
            <a:normAutofit/>
          </a:bodyPr>
          <a:lstStyle/>
          <a:p>
            <a:r>
              <a:rPr lang="lv-LV" dirty="0">
                <a:solidFill>
                  <a:srgbClr val="002060"/>
                </a:solidFill>
              </a:rPr>
              <a:t>Kāda iezīmējas nākotne?</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Liga\Desktop\veloprojekts\KONFERENCE ATKL\SEMINARI\Velosipēdi.jpg"/>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4184093" y="1726883"/>
            <a:ext cx="4805370" cy="3502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3204" y="908720"/>
            <a:ext cx="4398796" cy="5016758"/>
          </a:xfrm>
          <a:prstGeom prst="rect">
            <a:avLst/>
          </a:prstGeom>
          <a:noFill/>
        </p:spPr>
        <p:txBody>
          <a:bodyPr wrap="square" rtlCol="0">
            <a:spAutoFit/>
          </a:bodyPr>
          <a:lstStyle/>
          <a:p>
            <a:r>
              <a:rPr lang="lv-LV" sz="2000" dirty="0"/>
              <a:t>* Strauji palielinās pieprasījums pēc sakārtota piedāvājuma  dabā– </a:t>
            </a:r>
          </a:p>
          <a:p>
            <a:r>
              <a:rPr lang="lv-LV" sz="2000" u="sng" dirty="0"/>
              <a:t>Aktīvās atpūtas </a:t>
            </a:r>
            <a:r>
              <a:rPr lang="lv-LV" sz="2000" dirty="0"/>
              <a:t>piedāvājums </a:t>
            </a:r>
            <a:r>
              <a:rPr lang="lv-LV" sz="2000" u="sng" dirty="0"/>
              <a:t>visai ģimenei</a:t>
            </a:r>
          </a:p>
          <a:p>
            <a:r>
              <a:rPr lang="lv-LV" sz="2000" u="sng" dirty="0"/>
              <a:t>*Daba</a:t>
            </a:r>
            <a:r>
              <a:rPr lang="lv-LV" sz="2000" dirty="0"/>
              <a:t>- takas, skatu torņi, laipas,  interesanti objekti kā skatu platforma uz ezera vai virs koku galotnēm, gaisa laipas, dižkoki</a:t>
            </a:r>
          </a:p>
          <a:p>
            <a:r>
              <a:rPr lang="lv-LV" sz="2000" dirty="0"/>
              <a:t>* Veselības un </a:t>
            </a:r>
            <a:r>
              <a:rPr lang="lv-LV" sz="2000" u="sng" dirty="0"/>
              <a:t>sevis atjaunošana,</a:t>
            </a:r>
          </a:p>
          <a:p>
            <a:r>
              <a:rPr lang="lv-LV" sz="2000" dirty="0"/>
              <a:t>pirtis ar pirtnieku un masāžām</a:t>
            </a:r>
          </a:p>
          <a:p>
            <a:r>
              <a:rPr lang="lv-LV" sz="2000" u="sng" dirty="0"/>
              <a:t>miers </a:t>
            </a:r>
            <a:r>
              <a:rPr lang="lv-LV" sz="2000" dirty="0"/>
              <a:t>, laiks bez telefona</a:t>
            </a:r>
          </a:p>
          <a:p>
            <a:r>
              <a:rPr lang="lv-LV" sz="2000" dirty="0"/>
              <a:t>* Mazie </a:t>
            </a:r>
            <a:r>
              <a:rPr lang="lv-LV" sz="2000" u="sng" dirty="0"/>
              <a:t>dzīvesveida uzņēmumi</a:t>
            </a:r>
            <a:r>
              <a:rPr lang="lv-LV" sz="2000" dirty="0"/>
              <a:t>, meistari, </a:t>
            </a:r>
            <a:r>
              <a:rPr lang="lv-LV" sz="2000" u="sng" dirty="0"/>
              <a:t>vietējā</a:t>
            </a:r>
            <a:r>
              <a:rPr lang="lv-LV" sz="2000" dirty="0"/>
              <a:t> tradīcija </a:t>
            </a:r>
          </a:p>
          <a:p>
            <a:r>
              <a:rPr lang="lv-LV" sz="2000" u="sng" dirty="0"/>
              <a:t>* Pasākumi</a:t>
            </a:r>
            <a:r>
              <a:rPr lang="lv-LV" sz="2000" dirty="0"/>
              <a:t> ar atpazīstamiem māksliniekiem vai populāri tautā</a:t>
            </a:r>
          </a:p>
          <a:p>
            <a:r>
              <a:rPr lang="lv-LV" sz="2000" dirty="0"/>
              <a:t>* Nebijušas lietas, šovi</a:t>
            </a:r>
          </a:p>
        </p:txBody>
      </p:sp>
    </p:spTree>
    <p:extLst>
      <p:ext uri="{BB962C8B-B14F-4D97-AF65-F5344CB8AC3E}">
        <p14:creationId xmlns:p14="http://schemas.microsoft.com/office/powerpoint/2010/main" val="1510411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35" y="293278"/>
            <a:ext cx="6923112" cy="990600"/>
          </a:xfrm>
        </p:spPr>
        <p:txBody>
          <a:bodyPr>
            <a:normAutofit fontScale="90000"/>
          </a:bodyPr>
          <a:lstStyle/>
          <a:p>
            <a:r>
              <a:rPr lang="lv-LV" dirty="0">
                <a:solidFill>
                  <a:srgbClr val="002060"/>
                </a:solidFill>
              </a:rPr>
              <a:t>Izbaudi lēnām! Pazust Latgalē...</a:t>
            </a:r>
          </a:p>
        </p:txBody>
      </p:sp>
      <p:sp>
        <p:nvSpPr>
          <p:cNvPr id="3" name="Content Placeholder 2"/>
          <p:cNvSpPr>
            <a:spLocks noGrp="1"/>
          </p:cNvSpPr>
          <p:nvPr>
            <p:ph idx="1"/>
          </p:nvPr>
        </p:nvSpPr>
        <p:spPr>
          <a:xfrm>
            <a:off x="193634" y="1375025"/>
            <a:ext cx="7139136" cy="4395984"/>
          </a:xfrm>
        </p:spPr>
        <p:txBody>
          <a:bodyPr>
            <a:normAutofit fontScale="92500"/>
          </a:bodyPr>
          <a:lstStyle/>
          <a:p>
            <a:r>
              <a:rPr lang="lv-LV" dirty="0"/>
              <a:t>Sakārtoti aktīvi piedāvājumi dabā- dažāda garuma grūtības pakāpes </a:t>
            </a:r>
            <a:r>
              <a:rPr lang="lv-LV" u="sng" dirty="0">
                <a:solidFill>
                  <a:srgbClr val="C00000"/>
                </a:solidFill>
              </a:rPr>
              <a:t>marķēti velomaršruti</a:t>
            </a:r>
            <a:r>
              <a:rPr lang="lv-LV" dirty="0"/>
              <a:t>, dažādas grūtības pakāpes un veida laivu maršruti</a:t>
            </a:r>
          </a:p>
          <a:p>
            <a:r>
              <a:rPr lang="lv-LV" u="sng" dirty="0">
                <a:solidFill>
                  <a:srgbClr val="FF0000"/>
                </a:solidFill>
              </a:rPr>
              <a:t>Kompleksi</a:t>
            </a:r>
            <a:r>
              <a:rPr lang="lv-LV" u="sng" dirty="0"/>
              <a:t> piedāvājumi </a:t>
            </a:r>
            <a:r>
              <a:rPr lang="lv-LV" dirty="0"/>
              <a:t>– aktivitāte, naktsmītne, ēdināšana,daži objekti.</a:t>
            </a:r>
            <a:r>
              <a:rPr lang="lv-LV" sz="2200" dirty="0">
                <a:solidFill>
                  <a:srgbClr val="FF0000"/>
                </a:solidFill>
              </a:rPr>
              <a:t>Svarīgā tīklošanās-SADARBĪBA</a:t>
            </a:r>
          </a:p>
          <a:p>
            <a:r>
              <a:rPr lang="lv-LV" dirty="0"/>
              <a:t>Speciāli </a:t>
            </a:r>
            <a:r>
              <a:rPr lang="lv-LV" u="sng" dirty="0">
                <a:solidFill>
                  <a:srgbClr val="FF0000"/>
                </a:solidFill>
              </a:rPr>
              <a:t>organizēti  tematiski pasākumi </a:t>
            </a:r>
            <a:r>
              <a:rPr lang="lv-LV" dirty="0"/>
              <a:t>pēc viesu vēlmes- dzimšanas dienas,  īpaši interešu(vakariņas uz plosta) ,gadskārtu svētki, sevis pārbaudīšanas sacensības, dzimtu saieti, kolektīva saliedēšanas treniņi utt.</a:t>
            </a:r>
          </a:p>
          <a:p>
            <a:r>
              <a:rPr lang="lv-LV" u="sng" dirty="0">
                <a:solidFill>
                  <a:srgbClr val="FF0000"/>
                </a:solidFill>
              </a:rPr>
              <a:t>Vietējo tradīciju </a:t>
            </a:r>
            <a:r>
              <a:rPr lang="lv-LV" u="sng" dirty="0"/>
              <a:t>uzņēmumi- </a:t>
            </a:r>
            <a:r>
              <a:rPr lang="lv-LV" dirty="0"/>
              <a:t>ražošana+ degustācija, stāsts, meistarklase, svētki, Latgaļu kāzas.</a:t>
            </a:r>
          </a:p>
        </p:txBody>
      </p:sp>
      <p:sp>
        <p:nvSpPr>
          <p:cNvPr id="5" name="Rectangle 4"/>
          <p:cNvSpPr/>
          <p:nvPr/>
        </p:nvSpPr>
        <p:spPr>
          <a:xfrm>
            <a:off x="467543" y="5878732"/>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F73C8D1-856D-4053-B166-8B0F7B02337F}"/>
              </a:ext>
            </a:extLst>
          </p:cNvPr>
          <p:cNvPicPr>
            <a:picLocks noChangeAspect="1"/>
          </p:cNvPicPr>
          <p:nvPr/>
        </p:nvPicPr>
        <p:blipFill>
          <a:blip r:embed="rId4"/>
          <a:stretch>
            <a:fillRect/>
          </a:stretch>
        </p:blipFill>
        <p:spPr>
          <a:xfrm>
            <a:off x="6879681" y="404943"/>
            <a:ext cx="2088232" cy="2880041"/>
          </a:xfrm>
          <a:prstGeom prst="rect">
            <a:avLst/>
          </a:prstGeom>
        </p:spPr>
      </p:pic>
      <p:pic>
        <p:nvPicPr>
          <p:cNvPr id="8" name="Picture 7">
            <a:extLst>
              <a:ext uri="{FF2B5EF4-FFF2-40B4-BE49-F238E27FC236}">
                <a16:creationId xmlns:a16="http://schemas.microsoft.com/office/drawing/2014/main" id="{B37E981D-599E-44BB-B7A1-D3FD92D566A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79682" y="3354956"/>
            <a:ext cx="2070684" cy="2569776"/>
          </a:xfrm>
          <a:prstGeom prst="rect">
            <a:avLst/>
          </a:prstGeom>
        </p:spPr>
      </p:pic>
    </p:spTree>
    <p:extLst>
      <p:ext uri="{BB962C8B-B14F-4D97-AF65-F5344CB8AC3E}">
        <p14:creationId xmlns:p14="http://schemas.microsoft.com/office/powerpoint/2010/main" val="2466141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724" y="232627"/>
            <a:ext cx="8229600" cy="760322"/>
          </a:xfrm>
        </p:spPr>
        <p:txBody>
          <a:bodyPr>
            <a:normAutofit/>
          </a:bodyPr>
          <a:lstStyle/>
          <a:p>
            <a:r>
              <a:rPr lang="lv-LV" dirty="0">
                <a:solidFill>
                  <a:srgbClr val="002060"/>
                </a:solidFill>
              </a:rPr>
              <a:t>Pārdosim sajūtas un vietējo</a:t>
            </a:r>
          </a:p>
        </p:txBody>
      </p:sp>
      <p:sp>
        <p:nvSpPr>
          <p:cNvPr id="5" name="Rectangle 4"/>
          <p:cNvSpPr/>
          <p:nvPr/>
        </p:nvSpPr>
        <p:spPr>
          <a:xfrm>
            <a:off x="467544" y="5809345"/>
            <a:ext cx="8208912" cy="492443"/>
          </a:xfrm>
          <a:prstGeom prst="rect">
            <a:avLst/>
          </a:prstGeom>
        </p:spPr>
        <p:txBody>
          <a:bodyPr wrap="square">
            <a:spAutoFit/>
          </a:bodyPr>
          <a:lstStyle/>
          <a:p>
            <a:pPr algn="ctr"/>
            <a:r>
              <a:rPr lang="lv-LV" sz="1200" i="1" dirty="0"/>
              <a:t>“</a:t>
            </a:r>
            <a:r>
              <a:rPr lang="lv-LV" sz="1200" b="1" i="1" dirty="0" err="1"/>
              <a:t>Velo</a:t>
            </a:r>
            <a:r>
              <a:rPr lang="lv-LV" sz="1200" b="1" i="1" dirty="0"/>
              <a:t> tūrisma attīstība Austrumlatvijā, pieslēdzoties starptautiskajam Velomaršrutu tīklam  EuroVelo11”                </a:t>
            </a:r>
            <a:r>
              <a:rPr lang="lv-LV" sz="1400" i="1" dirty="0"/>
              <a:t>Projekts Nr. 19-00-A019.332-000002</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2" y="6371760"/>
            <a:ext cx="52863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8987" y="1084976"/>
            <a:ext cx="5170724" cy="4401205"/>
          </a:xfrm>
          <a:prstGeom prst="rect">
            <a:avLst/>
          </a:prstGeom>
          <a:noFill/>
        </p:spPr>
        <p:txBody>
          <a:bodyPr wrap="square" rtlCol="0">
            <a:spAutoFit/>
          </a:bodyPr>
          <a:lstStyle/>
          <a:p>
            <a:r>
              <a:rPr lang="lv-LV" sz="2800" dirty="0">
                <a:solidFill>
                  <a:srgbClr val="002060"/>
                </a:solidFill>
                <a:latin typeface="PosterBodoni It TL" panose="02070A02080905090204" pitchFamily="18" charset="0"/>
              </a:rPr>
              <a:t>Uz Latgali brauks cilvēki no visas pasaules,  lai mācītos , kā atgriezties pie sevis. </a:t>
            </a:r>
          </a:p>
          <a:p>
            <a:r>
              <a:rPr lang="lv-LV" sz="2800" dirty="0">
                <a:solidFill>
                  <a:srgbClr val="002060"/>
                </a:solidFill>
                <a:latin typeface="PosterBodoni It TL" panose="02070A02080905090204" pitchFamily="18" charset="0"/>
              </a:rPr>
              <a:t>Latgale būs tāds dvēseles SPA , jo daudz kur pasaulē cilvēki šo sajūtu ir aizmirsuši. </a:t>
            </a:r>
          </a:p>
          <a:p>
            <a:endParaRPr lang="lv-LV" sz="2800" dirty="0">
              <a:solidFill>
                <a:srgbClr val="002060"/>
              </a:solidFill>
              <a:latin typeface="PosterBodoni It TL" panose="02070A02080905090204" pitchFamily="18" charset="0"/>
            </a:endParaRPr>
          </a:p>
          <a:p>
            <a:r>
              <a:rPr lang="lv-LV" sz="2800" dirty="0">
                <a:solidFill>
                  <a:srgbClr val="002060"/>
                </a:solidFill>
                <a:latin typeface="PosterBodoni It TL" panose="02070A02080905090204" pitchFamily="18" charset="0"/>
              </a:rPr>
              <a:t>Andžejs Reiters. A12</a:t>
            </a:r>
          </a:p>
        </p:txBody>
      </p:sp>
      <p:pic>
        <p:nvPicPr>
          <p:cNvPr id="9" name="Content Placeholder 8">
            <a:extLst>
              <a:ext uri="{FF2B5EF4-FFF2-40B4-BE49-F238E27FC236}">
                <a16:creationId xmlns:a16="http://schemas.microsoft.com/office/drawing/2014/main" id="{419AAA19-0DE2-4D71-8617-87561781DD9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11536" y="232627"/>
            <a:ext cx="2592288" cy="2592288"/>
          </a:xfrm>
        </p:spPr>
      </p:pic>
      <p:pic>
        <p:nvPicPr>
          <p:cNvPr id="11" name="Picture 10">
            <a:extLst>
              <a:ext uri="{FF2B5EF4-FFF2-40B4-BE49-F238E27FC236}">
                <a16:creationId xmlns:a16="http://schemas.microsoft.com/office/drawing/2014/main" id="{5682A607-5D09-4348-947B-B33DC0D108A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62172" y="2167798"/>
            <a:ext cx="2298727" cy="3641547"/>
          </a:xfrm>
          <a:prstGeom prst="rect">
            <a:avLst/>
          </a:prstGeom>
        </p:spPr>
      </p:pic>
    </p:spTree>
    <p:extLst>
      <p:ext uri="{BB962C8B-B14F-4D97-AF65-F5344CB8AC3E}">
        <p14:creationId xmlns:p14="http://schemas.microsoft.com/office/powerpoint/2010/main" val="1629993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1169</TotalTime>
  <Words>3070</Words>
  <Application>Microsoft Office PowerPoint</Application>
  <PresentationFormat>Slaidrāde ekrānā (4:3)</PresentationFormat>
  <Paragraphs>495</Paragraphs>
  <Slides>34</Slides>
  <Notes>25</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34</vt:i4>
      </vt:variant>
    </vt:vector>
  </HeadingPairs>
  <TitlesOfParts>
    <vt:vector size="40" baseType="lpstr">
      <vt:lpstr>Arial</vt:lpstr>
      <vt:lpstr>Brush Script MT</vt:lpstr>
      <vt:lpstr>Calibri</vt:lpstr>
      <vt:lpstr>Franklin Gothic Book</vt:lpstr>
      <vt:lpstr>PosterBodoni It TL</vt:lpstr>
      <vt:lpstr>Clarity</vt:lpstr>
      <vt:lpstr>Tūrisma telpiskā piedāvājuma analīze   datu apkopojums Stratēģijas  un  velokartes  izstrādei</vt:lpstr>
      <vt:lpstr>Ceļošana</vt:lpstr>
      <vt:lpstr>Kā darbojas tūrisma nozare Latgalē</vt:lpstr>
      <vt:lpstr>Galvenie Latgales tūrisma galamērķi</vt:lpstr>
      <vt:lpstr>PowerPoint prezentācija</vt:lpstr>
      <vt:lpstr>Kā mums gājis šajā sezonā</vt:lpstr>
      <vt:lpstr>Kāda iezīmējas nākotne?</vt:lpstr>
      <vt:lpstr>Izbaudi lēnām! Pazust Latgalē...</vt:lpstr>
      <vt:lpstr>Pārdosim sajūtas un vietējo</vt:lpstr>
      <vt:lpstr>Kā piesaistīt mūsu piedāvājumam klientus?</vt:lpstr>
      <vt:lpstr>Tūrisma portāli - latgale travel; visitlatgale Sociālie tīkli  Blogi</vt:lpstr>
      <vt:lpstr>PowerPoint prezentācija</vt:lpstr>
      <vt:lpstr>PowerPoint prezentācija</vt:lpstr>
      <vt:lpstr>Kas bijis un ko organizēsim nākošgad</vt:lpstr>
      <vt:lpstr>2020.</vt:lpstr>
      <vt:lpstr>PowerPoint prezentācija</vt:lpstr>
      <vt:lpstr>Iekļaušanās starptautiskajos velomaršrutos  EV11- 5984 km</vt:lpstr>
      <vt:lpstr>Piedāvājums velotūristam Latgalē 2019 Vietējie - 45 un reģionālie - 20 , nepieciešami starptautiskie veloceļi</vt:lpstr>
      <vt:lpstr>Krāslavas un Dagdas  novadu velomaršruti</vt:lpstr>
      <vt:lpstr>PowerPoint prezentācija</vt:lpstr>
      <vt:lpstr>Vietējie + reģionālie velomaršruti Daugavpils  partnerībā</vt:lpstr>
      <vt:lpstr>PowerPoint prezentācija</vt:lpstr>
      <vt:lpstr>PowerPoint prezentācija</vt:lpstr>
      <vt:lpstr>PowerPoint prezentācija</vt:lpstr>
      <vt:lpstr>Krāslavas  un Dagdas novadi</vt:lpstr>
      <vt:lpstr>Krāslavas un Dagdas              novadi       EV 11 maršrutā</vt:lpstr>
      <vt:lpstr>Pakalpojumi un prasības</vt:lpstr>
      <vt:lpstr> Apskates objekti, pakalpojumi un infrastruktūra EV 11 Latgales posmā Medumi Gulbene, Daugavpils un   nov.</vt:lpstr>
      <vt:lpstr> Apskates objekti, pakalpojumi un infrastruktūra EV 11 Latgales posmā Medumi Gulbene tiešā tuvumā</vt:lpstr>
      <vt:lpstr> Apskates objekti, pakalpojumi un infrastruktūra EV 11 Latgales posmā Medumi Gulbene 20 km attālumā</vt:lpstr>
      <vt:lpstr>Priekšlikumi Latgales velomaršrutu kartei: 1. var. drukāta izmēros 600 x 420, locīta uz 120 x 210 mm, mērogā 1:400 000 2. var. Drukāts, ar spirāli sastiprināts atsevišķu maršruta posmu buklets (piem A5 formāta 25 lpp.) </vt:lpstr>
      <vt:lpstr>Priekšlikumi Latgales velomaršrutu kartei : 1. var. –drukāta karte , izmēros 600 x 420, locīta uz 120 x 210 mm, mērogā 1:400 000 2. var. -drukāts, ar spirāli sastiprināts atsevišķu maršruta posmu buklets (piem A5 formāta 25 lpp.) </vt:lpstr>
      <vt:lpstr> Meklēsim projektā labākos maršruta risinājumus kopā- speciālisti, pašvaldības, uzņēmēji, plānotāji!</vt:lpstr>
      <vt:lpstr>Uz satikšanos jaunos piedāvājumos! Līga Kondrāte ligakondrate@inbox.lv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Tūrisma telpiskā piedāvājuma analīze   datu apkopojums Stratēģijas  un  velokartes  izstrādei</dc:title>
  <dc:creator>Liga</dc:creator>
  <cp:lastModifiedBy>Admin</cp:lastModifiedBy>
  <cp:revision>88</cp:revision>
  <cp:lastPrinted>2019-10-06T09:46:24Z</cp:lastPrinted>
  <dcterms:created xsi:type="dcterms:W3CDTF">2019-09-30T11:55:54Z</dcterms:created>
  <dcterms:modified xsi:type="dcterms:W3CDTF">2019-11-12T08:54:45Z</dcterms:modified>
</cp:coreProperties>
</file>