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3"/>
  </p:sldMasterIdLst>
  <p:notesMasterIdLst>
    <p:notesMasterId r:id="rId15"/>
  </p:notesMasterIdLst>
  <p:handoutMasterIdLst>
    <p:handoutMasterId r:id="rId16"/>
  </p:handoutMasterIdLst>
  <p:sldIdLst>
    <p:sldId id="298" r:id="rId4"/>
    <p:sldId id="283" r:id="rId5"/>
    <p:sldId id="297" r:id="rId6"/>
    <p:sldId id="299" r:id="rId7"/>
    <p:sldId id="301" r:id="rId8"/>
    <p:sldId id="292" r:id="rId9"/>
    <p:sldId id="300" r:id="rId10"/>
    <p:sldId id="302" r:id="rId11"/>
    <p:sldId id="284" r:id="rId12"/>
    <p:sldId id="285" r:id="rId13"/>
    <p:sldId id="296" r:id="rId14"/>
  </p:sldIdLst>
  <p:sldSz cx="12192000" cy="6858000"/>
  <p:notesSz cx="6858000" cy="9144000"/>
  <p:defaultTextStyle>
    <a:defPPr rtl="0">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AFB7"/>
    <a:srgbClr val="0674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5" autoAdjust="0"/>
    <p:restoredTop sz="94574" autoAdjust="0"/>
  </p:normalViewPr>
  <p:slideViewPr>
    <p:cSldViewPr snapToGrid="0">
      <p:cViewPr varScale="1">
        <p:scale>
          <a:sx n="72" d="100"/>
          <a:sy n="72" d="100"/>
        </p:scale>
        <p:origin x="840"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2" d="100"/>
          <a:sy n="72" d="100"/>
        </p:scale>
        <p:origin x="414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lv-LV" dirty="0"/>
          </a:p>
        </p:txBody>
      </p:sp>
      <p:sp>
        <p:nvSpPr>
          <p:cNvPr id="3" name="Datuma vietturis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6E7525D-0CF7-417F-A588-2E8DE6E1E57C}" type="datetime1">
              <a:rPr lang="lv-LV" smtClean="0"/>
              <a:t>09.07.2020</a:t>
            </a:fld>
            <a:endParaRPr lang="lv-LV" dirty="0"/>
          </a:p>
        </p:txBody>
      </p:sp>
      <p:sp>
        <p:nvSpPr>
          <p:cNvPr id="4" name="Kājenes vietturis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lv-LV" dirty="0"/>
          </a:p>
        </p:txBody>
      </p:sp>
      <p:sp>
        <p:nvSpPr>
          <p:cNvPr id="5" name="Slaida numura vietturis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lv-LV" smtClean="0"/>
              <a:t>‹#›</a:t>
            </a:fld>
            <a:endParaRPr lang="lv-LV"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lv-LV" dirty="0"/>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13DCA0C-BB82-45DF-B361-77877D5E6C82}" type="datetime1">
              <a:rPr lang="lv-LV" smtClean="0"/>
              <a:t>09.07.2020</a:t>
            </a:fld>
            <a:endParaRPr lang="lv-LV" dirty="0"/>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lv-LV" dirty="0"/>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lv-LV" dirty="0"/>
              <a:t>Rediģēt šablona teksta stilus</a:t>
            </a:r>
          </a:p>
          <a:p>
            <a:pPr lvl="1" rtl="0"/>
            <a:r>
              <a:rPr lang="lv-LV" dirty="0"/>
              <a:t>Otrais līmenis</a:t>
            </a:r>
          </a:p>
          <a:p>
            <a:pPr lvl="2" rtl="0"/>
            <a:r>
              <a:rPr lang="lv-LV" dirty="0"/>
              <a:t>Trešais līmenis</a:t>
            </a:r>
          </a:p>
          <a:p>
            <a:pPr lvl="3" rtl="0"/>
            <a:r>
              <a:rPr lang="lv-LV" dirty="0"/>
              <a:t>Ceturtais līmenis</a:t>
            </a:r>
          </a:p>
          <a:p>
            <a:pPr lvl="4" rtl="0"/>
            <a:r>
              <a:rPr lang="lv-LV" dirty="0"/>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lv-LV" dirty="0"/>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lv-LV" smtClean="0"/>
              <a:t>‹#›</a:t>
            </a:fld>
            <a:endParaRPr lang="lv-LV"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rtl="0"/>
            <a:fld id="{8530193B-564F-4854-8A52-728F3FB19C85}" type="slidenum">
              <a:rPr lang="lv-LV" smtClean="0"/>
              <a:t>1</a:t>
            </a:fld>
            <a:endParaRPr lang="lv-LV" dirty="0"/>
          </a:p>
        </p:txBody>
      </p:sp>
    </p:spTree>
    <p:extLst>
      <p:ext uri="{BB962C8B-B14F-4D97-AF65-F5344CB8AC3E}">
        <p14:creationId xmlns:p14="http://schemas.microsoft.com/office/powerpoint/2010/main" val="202715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pPr rtl="0"/>
            <a:fld id="{8530193B-564F-4854-8A52-728F3FB19C85}" type="slidenum">
              <a:rPr lang="lv-LV" smtClean="0"/>
              <a:t>5</a:t>
            </a:fld>
            <a:endParaRPr lang="lv-LV" dirty="0"/>
          </a:p>
        </p:txBody>
      </p:sp>
    </p:spTree>
    <p:extLst>
      <p:ext uri="{BB962C8B-B14F-4D97-AF65-F5344CB8AC3E}">
        <p14:creationId xmlns:p14="http://schemas.microsoft.com/office/powerpoint/2010/main" val="4284132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dirty="0"/>
              <a:t>G</a:t>
            </a:r>
            <a:r>
              <a:rPr lang="lv-LV" dirty="0"/>
              <a:t>rūtībās </a:t>
            </a:r>
            <a:r>
              <a:rPr lang="lv-LV" b="1" dirty="0"/>
              <a:t>N</a:t>
            </a:r>
            <a:r>
              <a:rPr lang="lv-LV" dirty="0"/>
              <a:t>onākuša </a:t>
            </a:r>
            <a:r>
              <a:rPr lang="lv-LV" b="1" dirty="0"/>
              <a:t>U</a:t>
            </a:r>
            <a:r>
              <a:rPr lang="lv-LV" dirty="0"/>
              <a:t>zņēmuma kalkulators – visiem, kuri jau darbojas 3 gadus.</a:t>
            </a:r>
          </a:p>
          <a:p>
            <a:endParaRPr lang="lv-LV" dirty="0"/>
          </a:p>
        </p:txBody>
      </p:sp>
      <p:sp>
        <p:nvSpPr>
          <p:cNvPr id="4" name="Slaida numura vietturis 3"/>
          <p:cNvSpPr>
            <a:spLocks noGrp="1"/>
          </p:cNvSpPr>
          <p:nvPr>
            <p:ph type="sldNum" sz="quarter" idx="5"/>
          </p:nvPr>
        </p:nvSpPr>
        <p:spPr/>
        <p:txBody>
          <a:bodyPr/>
          <a:lstStyle/>
          <a:p>
            <a:pPr rtl="0"/>
            <a:fld id="{8530193B-564F-4854-8A52-728F3FB19C85}" type="slidenum">
              <a:rPr lang="lv-LV" smtClean="0"/>
              <a:t>8</a:t>
            </a:fld>
            <a:endParaRPr lang="lv-LV" dirty="0"/>
          </a:p>
        </p:txBody>
      </p:sp>
    </p:spTree>
    <p:extLst>
      <p:ext uri="{BB962C8B-B14F-4D97-AF65-F5344CB8AC3E}">
        <p14:creationId xmlns:p14="http://schemas.microsoft.com/office/powerpoint/2010/main" val="475683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Virsraksta slaids">
    <p:bg>
      <p:bgPr>
        <a:solidFill>
          <a:schemeClr val="bg1">
            <a:lumMod val="95000"/>
          </a:schemeClr>
        </a:solidFill>
        <a:effectLst/>
      </p:bgPr>
    </p:bg>
    <p:spTree>
      <p:nvGrpSpPr>
        <p:cNvPr id="1" name=""/>
        <p:cNvGrpSpPr/>
        <p:nvPr/>
      </p:nvGrpSpPr>
      <p:grpSpPr>
        <a:xfrm>
          <a:off x="0" y="0"/>
          <a:ext cx="0" cy="0"/>
          <a:chOff x="0" y="0"/>
          <a:chExt cx="0" cy="0"/>
        </a:xfrm>
      </p:grpSpPr>
      <p:sp>
        <p:nvSpPr>
          <p:cNvPr id="41" name="Attēla vietturis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lv-LV" dirty="0"/>
              <a:t>Ievietojiet vai velciet un nometiet savu fotoattēlu šeit</a:t>
            </a:r>
          </a:p>
        </p:txBody>
      </p:sp>
      <p:sp>
        <p:nvSpPr>
          <p:cNvPr id="2" name="Virsraksts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4000" b="1" spc="-300" dirty="0"/>
            </a:lvl1pPr>
          </a:lstStyle>
          <a:p>
            <a:pPr lvl="0" algn="r" rtl="0"/>
            <a:r>
              <a:rPr lang="lv-LV" dirty="0"/>
              <a:t>Noklikšķiniet, lai rediģētu prezentācijas nosaukumu</a:t>
            </a:r>
          </a:p>
        </p:txBody>
      </p:sp>
      <p:sp>
        <p:nvSpPr>
          <p:cNvPr id="3" name="Apakšvirsraksts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lv-LV"/>
              <a:t>Noklikšķiniet, lai rediģētu šablona apakšvirsraksta stilu</a:t>
            </a:r>
            <a:endParaRPr lang="lv-LV" dirty="0"/>
          </a:p>
        </p:txBody>
      </p:sp>
      <p:sp>
        <p:nvSpPr>
          <p:cNvPr id="13" name="Taisnstūris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4" name="Taisnstūris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5" name="Taisnstūris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8" name="Taisnstūris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 satur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lv-LV" dirty="0"/>
              <a:t>Noklikšķiniet, lai rediģētu lapas virsrakstu</a:t>
            </a:r>
          </a:p>
        </p:txBody>
      </p:sp>
      <p:sp>
        <p:nvSpPr>
          <p:cNvPr id="7" name="Apakšvirsraksts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Satura vietturis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6" name="Teksta vietturis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4" name="Kājenes vietturis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lv-LV" dirty="0"/>
              <a:t>Kājenes pievienošana</a:t>
            </a:r>
          </a:p>
        </p:txBody>
      </p:sp>
      <p:sp>
        <p:nvSpPr>
          <p:cNvPr id="5" name="Slaida numura vietturis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kolonna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lv-LV" dirty="0"/>
              <a:t>Noklikšķiniet, lai rediģētu lapas virsrakstu</a:t>
            </a:r>
          </a:p>
        </p:txBody>
      </p:sp>
      <p:sp>
        <p:nvSpPr>
          <p:cNvPr id="9" name="Apakšvirsraksts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Satura vietturis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5" name="Teksta vietturis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11" name="Teksta vietturis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4" name="Kājenes vietturis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lv-LV" dirty="0"/>
              <a:t>Kājenes pievienošana</a:t>
            </a:r>
          </a:p>
        </p:txBody>
      </p:sp>
      <p:sp>
        <p:nvSpPr>
          <p:cNvPr id="6" name="Slaida numura vietturis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kolonna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lv-LV" dirty="0"/>
              <a:t>Noklikšķiniet, lai rediģētu lapas virsrakstu</a:t>
            </a:r>
          </a:p>
        </p:txBody>
      </p:sp>
      <p:sp>
        <p:nvSpPr>
          <p:cNvPr id="10" name="Apakšvirsraksts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Satura vietturis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5" name="Teksta vietturis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13" name="Teksta vietturis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15" name="Teksta vietturis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17" name="Teksta vietturis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4" name="Kājenes vietturis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lv-LV" dirty="0"/>
              <a:t>Kājenes pievienošana</a:t>
            </a:r>
          </a:p>
        </p:txBody>
      </p:sp>
      <p:sp>
        <p:nvSpPr>
          <p:cNvPr id="6" name="Slaida numura vietturis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lv-LV" dirty="0"/>
              <a:t>Noklikšķiniet, lai rediģētu lapas virsrakstu</a:t>
            </a:r>
          </a:p>
        </p:txBody>
      </p:sp>
      <p:sp>
        <p:nvSpPr>
          <p:cNvPr id="5" name="Apakšvirsraksts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Kājenes vietturis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lv-LV" dirty="0"/>
              <a:t>Kājenes pievienošana</a:t>
            </a:r>
          </a:p>
        </p:txBody>
      </p:sp>
      <p:sp>
        <p:nvSpPr>
          <p:cNvPr id="4" name="Slaida numura vietturis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150585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ukšs">
    <p:spTree>
      <p:nvGrpSpPr>
        <p:cNvPr id="1" name=""/>
        <p:cNvGrpSpPr/>
        <p:nvPr/>
      </p:nvGrpSpPr>
      <p:grpSpPr>
        <a:xfrm>
          <a:off x="0" y="0"/>
          <a:ext cx="0" cy="0"/>
          <a:chOff x="0" y="0"/>
          <a:chExt cx="0" cy="0"/>
        </a:xfrm>
      </p:grpSpPr>
      <p:sp>
        <p:nvSpPr>
          <p:cNvPr id="2" name="Kājenes vietturis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lv-LV" dirty="0"/>
              <a:t>Kājenes pievienošana</a:t>
            </a:r>
          </a:p>
        </p:txBody>
      </p:sp>
      <p:sp>
        <p:nvSpPr>
          <p:cNvPr id="3" name="Slaida numura vietturis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lv-LV" smtClean="0"/>
              <a:pPr/>
              <a:t>‹#›</a:t>
            </a:fld>
            <a:endParaRPr lang="lv-LV" dirty="0"/>
          </a:p>
        </p:txBody>
      </p:sp>
      <p:sp>
        <p:nvSpPr>
          <p:cNvPr id="4" name="Virsraksts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lv-LV"/>
              <a:t>Rediģēt šablona virsraksta stilu</a:t>
            </a:r>
            <a:endParaRPr lang="lv-LV" dirty="0"/>
          </a:p>
        </p:txBody>
      </p:sp>
    </p:spTree>
    <p:extLst>
      <p:ext uri="{BB962C8B-B14F-4D97-AF65-F5344CB8AC3E}">
        <p14:creationId xmlns:p14="http://schemas.microsoft.com/office/powerpoint/2010/main" val="11397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tdalītāja slaids 1">
    <p:bg>
      <p:bgPr>
        <a:solidFill>
          <a:schemeClr val="bg1">
            <a:lumMod val="95000"/>
          </a:schemeClr>
        </a:solidFill>
        <a:effectLst/>
      </p:bgPr>
    </p:bg>
    <p:spTree>
      <p:nvGrpSpPr>
        <p:cNvPr id="1" name=""/>
        <p:cNvGrpSpPr/>
        <p:nvPr/>
      </p:nvGrpSpPr>
      <p:grpSpPr>
        <a:xfrm>
          <a:off x="0" y="0"/>
          <a:ext cx="0" cy="0"/>
          <a:chOff x="0" y="0"/>
          <a:chExt cx="0" cy="0"/>
        </a:xfrm>
      </p:grpSpPr>
      <p:sp>
        <p:nvSpPr>
          <p:cNvPr id="41" name="Attēla vietturis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lv-LV" dirty="0"/>
              <a:t>Ievietojiet vai velciet un nometiet </a:t>
            </a:r>
            <a:br>
              <a:rPr lang="lv-LV" dirty="0"/>
            </a:br>
            <a:r>
              <a:rPr lang="lv-LV" dirty="0"/>
              <a:t>savu fotoattēlu šeit</a:t>
            </a:r>
          </a:p>
        </p:txBody>
      </p:sp>
      <p:sp>
        <p:nvSpPr>
          <p:cNvPr id="2" name="Virsraksts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4000" b="1" spc="-300" dirty="0"/>
            </a:lvl1pPr>
          </a:lstStyle>
          <a:p>
            <a:pPr lvl="0" algn="r" rtl="0"/>
            <a:r>
              <a:rPr lang="lv-LV" dirty="0"/>
              <a:t>Noklikšķiniet, lai rediģētu sadaļu atdalītāju</a:t>
            </a:r>
          </a:p>
        </p:txBody>
      </p:sp>
      <p:sp>
        <p:nvSpPr>
          <p:cNvPr id="7" name="Apakšvirsraksts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lv-LV" dirty="0"/>
              <a:t>Noklikšķiniet, lai rediģētu šablona apakšvirsraksta stilu</a:t>
            </a:r>
          </a:p>
        </p:txBody>
      </p:sp>
      <p:sp>
        <p:nvSpPr>
          <p:cNvPr id="4" name="Kājenes vietturis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lv-LV" dirty="0"/>
              <a:t>Kājenes pievienošana</a:t>
            </a:r>
          </a:p>
        </p:txBody>
      </p:sp>
      <p:sp>
        <p:nvSpPr>
          <p:cNvPr id="8" name="Taisnstūris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3" name="Taisnstūris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4" name="Taisnstūris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5" name="Taisnstūris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5" name="Slaida numura vietturis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243715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tdalītāja slaids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Attēla vietturis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lv-LV" dirty="0"/>
              <a:t>Ievietojiet vai velciet un nometiet </a:t>
            </a:r>
            <a:br>
              <a:rPr lang="lv-LV" dirty="0"/>
            </a:br>
            <a:r>
              <a:rPr lang="lv-LV" dirty="0"/>
              <a:t>savu fotoattēlu šeit</a:t>
            </a:r>
          </a:p>
        </p:txBody>
      </p:sp>
      <p:sp>
        <p:nvSpPr>
          <p:cNvPr id="3" name="Virsraksts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000" b="1" spc="-300">
                <a:solidFill>
                  <a:schemeClr val="tx1">
                    <a:lumMod val="75000"/>
                    <a:lumOff val="25000"/>
                  </a:schemeClr>
                </a:solidFill>
                <a:latin typeface="+mj-lt"/>
              </a:defRPr>
            </a:lvl1pPr>
          </a:lstStyle>
          <a:p>
            <a:pPr rtl="0"/>
            <a:r>
              <a:rPr lang="lv-LV" dirty="0"/>
              <a:t>Noklikšķiniet, lai rediģētu sadaļu atdalītāju</a:t>
            </a:r>
          </a:p>
        </p:txBody>
      </p:sp>
      <p:sp>
        <p:nvSpPr>
          <p:cNvPr id="7" name="Apakšvirsraksts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lv-LV" dirty="0"/>
              <a:t>Noklikšķiniet, lai rediģētu šablona apakšvirsraksta stilu</a:t>
            </a:r>
          </a:p>
        </p:txBody>
      </p:sp>
      <p:sp>
        <p:nvSpPr>
          <p:cNvPr id="4" name="Kājenes vietturis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lv-LV" dirty="0"/>
              <a:t>Kājenes pievienošana</a:t>
            </a:r>
          </a:p>
        </p:txBody>
      </p:sp>
      <p:sp>
        <p:nvSpPr>
          <p:cNvPr id="8" name="Taisnstūris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lv-LV" dirty="0"/>
          </a:p>
        </p:txBody>
      </p:sp>
      <p:sp>
        <p:nvSpPr>
          <p:cNvPr id="13" name="Taisnstūris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4" name="Taisnstūris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5" name="Taisnstūris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5" name="Slaida numura vietturis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a attēlu izkārtojums 1">
    <p:spTree>
      <p:nvGrpSpPr>
        <p:cNvPr id="1" name=""/>
        <p:cNvGrpSpPr/>
        <p:nvPr/>
      </p:nvGrpSpPr>
      <p:grpSpPr>
        <a:xfrm>
          <a:off x="0" y="0"/>
          <a:ext cx="0" cy="0"/>
          <a:chOff x="0" y="0"/>
          <a:chExt cx="0" cy="0"/>
        </a:xfrm>
      </p:grpSpPr>
      <p:sp>
        <p:nvSpPr>
          <p:cNvPr id="7" name="Attēla vietturis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lv-LV" dirty="0"/>
              <a:t>Ievietojiet vai velciet un nometiet savu fotoattēlu</a:t>
            </a:r>
          </a:p>
        </p:txBody>
      </p:sp>
      <p:sp>
        <p:nvSpPr>
          <p:cNvPr id="2" name="Virsraksts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3700" b="1" spc="-300">
                <a:solidFill>
                  <a:schemeClr val="tx1">
                    <a:lumMod val="75000"/>
                    <a:lumOff val="25000"/>
                  </a:schemeClr>
                </a:solidFill>
              </a:defRPr>
            </a:lvl1pPr>
          </a:lstStyle>
          <a:p>
            <a:pPr rtl="0"/>
            <a:r>
              <a:rPr lang="lv-LV" dirty="0"/>
              <a:t>Rediģējiet lapas virsrakstu</a:t>
            </a:r>
          </a:p>
        </p:txBody>
      </p:sp>
      <p:sp>
        <p:nvSpPr>
          <p:cNvPr id="10" name="Apakšvirsraksts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Satura vietturis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4" name="Kājenes vietturis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lv-LV" dirty="0"/>
              <a:t>Kājenes pievienošana</a:t>
            </a:r>
          </a:p>
        </p:txBody>
      </p:sp>
      <p:sp>
        <p:nvSpPr>
          <p:cNvPr id="5" name="Slaida numura vietturis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lv-LV" smtClean="0"/>
              <a:pPr/>
              <a:t>‹#›</a:t>
            </a:fld>
            <a:endParaRPr lang="lv-LV" dirty="0"/>
          </a:p>
        </p:txBody>
      </p:sp>
      <p:sp>
        <p:nvSpPr>
          <p:cNvPr id="8" name="Taisnstūris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lv-LV"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a attēlu izkārtojums 2">
    <p:spTree>
      <p:nvGrpSpPr>
        <p:cNvPr id="1" name=""/>
        <p:cNvGrpSpPr/>
        <p:nvPr/>
      </p:nvGrpSpPr>
      <p:grpSpPr>
        <a:xfrm>
          <a:off x="0" y="0"/>
          <a:ext cx="0" cy="0"/>
          <a:chOff x="0" y="0"/>
          <a:chExt cx="0" cy="0"/>
        </a:xfrm>
      </p:grpSpPr>
      <p:sp>
        <p:nvSpPr>
          <p:cNvPr id="7" name="Attēla vietturis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lv-LV" dirty="0"/>
              <a:t>Ievietojiet vai velciet un nometiet savu fotoattēlu</a:t>
            </a:r>
          </a:p>
        </p:txBody>
      </p:sp>
      <p:sp>
        <p:nvSpPr>
          <p:cNvPr id="2" name="Virsraksts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defRPr sz="4000" b="1" spc="-300">
                <a:solidFill>
                  <a:schemeClr val="tx1">
                    <a:lumMod val="75000"/>
                    <a:lumOff val="25000"/>
                  </a:schemeClr>
                </a:solidFill>
              </a:defRPr>
            </a:lvl1pPr>
          </a:lstStyle>
          <a:p>
            <a:pPr rtl="0"/>
            <a:r>
              <a:rPr lang="lv-LV" dirty="0"/>
              <a:t>Noklikšķiniet, lai rediģētu lapas virsrakstu</a:t>
            </a:r>
          </a:p>
        </p:txBody>
      </p:sp>
      <p:sp>
        <p:nvSpPr>
          <p:cNvPr id="10" name="Apakšvirsraksts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Satura vietturis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4" name="Kājenes vietturis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lv-LV" dirty="0"/>
              <a:t>Kājenes pievienošana</a:t>
            </a:r>
          </a:p>
        </p:txBody>
      </p:sp>
      <p:sp>
        <p:nvSpPr>
          <p:cNvPr id="5" name="Slaida numura vietturis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lv-LV" smtClean="0"/>
              <a:pPr/>
              <a:t>‹#›</a:t>
            </a:fld>
            <a:endParaRPr lang="lv-LV" dirty="0"/>
          </a:p>
        </p:txBody>
      </p:sp>
      <p:sp>
        <p:nvSpPr>
          <p:cNvPr id="8" name="Taisnstūris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lv-LV"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lv-LV" dirty="0"/>
              <a:t>Noklikšķiniet, lai rediģētu lapas virsrakstu</a:t>
            </a:r>
          </a:p>
        </p:txBody>
      </p:sp>
      <p:sp>
        <p:nvSpPr>
          <p:cNvPr id="9" name="Apakšvirsraksts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Salīdzinājuma vietturis kreisajā pusē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lv-LV"/>
              <a:t>Noklikšķiniet, lai rediģētu šablona teksta stilus</a:t>
            </a:r>
          </a:p>
        </p:txBody>
      </p:sp>
      <p:sp>
        <p:nvSpPr>
          <p:cNvPr id="4" name="Satura vietturis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12" name="Salīdzinājuma vietturis kreisajā pusē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rtlCol="0"/>
          <a:lstStyle>
            <a:lvl1pPr marL="0" indent="0">
              <a:buNone/>
              <a:defRPr sz="2400" b="1"/>
            </a:lvl1pPr>
          </a:lstStyle>
          <a:p>
            <a:pPr lvl="0" rtl="0"/>
            <a:r>
              <a:rPr lang="lv-LV"/>
              <a:t>Noklikšķiniet, lai rediģētu šablona teksta stilus</a:t>
            </a:r>
          </a:p>
        </p:txBody>
      </p:sp>
      <p:sp>
        <p:nvSpPr>
          <p:cNvPr id="8" name="Teksta vietturis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rtlCol="0"/>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5" name="Kājenes vietturis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lv-LV" dirty="0"/>
              <a:t>Kājenes pievienošana</a:t>
            </a:r>
          </a:p>
        </p:txBody>
      </p:sp>
      <p:sp>
        <p:nvSpPr>
          <p:cNvPr id="6" name="Slaida numura vietturis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els fotoattēls">
    <p:spTree>
      <p:nvGrpSpPr>
        <p:cNvPr id="1" name=""/>
        <p:cNvGrpSpPr/>
        <p:nvPr/>
      </p:nvGrpSpPr>
      <p:grpSpPr>
        <a:xfrm>
          <a:off x="0" y="0"/>
          <a:ext cx="0" cy="0"/>
          <a:chOff x="0" y="0"/>
          <a:chExt cx="0" cy="0"/>
        </a:xfrm>
      </p:grpSpPr>
      <p:sp>
        <p:nvSpPr>
          <p:cNvPr id="7" name="Attēla vietturis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lv-LV" dirty="0"/>
              <a:t>Ievietojiet vai velciet un nometiet savu fotoattēlu</a:t>
            </a:r>
          </a:p>
        </p:txBody>
      </p:sp>
      <p:sp>
        <p:nvSpPr>
          <p:cNvPr id="3" name="Satura vietturis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dirty="0"/>
              <a:t>Ievadiet savu parakstu</a:t>
            </a:r>
          </a:p>
        </p:txBody>
      </p:sp>
      <p:sp>
        <p:nvSpPr>
          <p:cNvPr id="4" name="Kājenes vietturis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lv-LV" dirty="0"/>
              <a:t>Kājenes pievienošana</a:t>
            </a:r>
          </a:p>
        </p:txBody>
      </p:sp>
      <p:sp>
        <p:nvSpPr>
          <p:cNvPr id="2" name="Slaida numura vietturis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rtlCol="0"/>
          <a:lstStyle/>
          <a:p>
            <a:pPr rtl="0"/>
            <a:fld id="{19B51A1E-902D-48AF-9020-955120F399B6}" type="slidenum">
              <a:rPr lang="lv-LV" smtClean="0"/>
              <a:pPr/>
              <a:t>‹#›</a:t>
            </a:fld>
            <a:endParaRPr lang="lv-LV" dirty="0"/>
          </a:p>
        </p:txBody>
      </p:sp>
      <p:sp>
        <p:nvSpPr>
          <p:cNvPr id="5" name="Virsraksts 4">
            <a:extLst>
              <a:ext uri="{FF2B5EF4-FFF2-40B4-BE49-F238E27FC236}">
                <a16:creationId xmlns:a16="http://schemas.microsoft.com/office/drawing/2014/main" id="{7F8E7C83-06D7-4C5B-85B7-0E5713B4FAB3}"/>
              </a:ext>
            </a:extLst>
          </p:cNvPr>
          <p:cNvSpPr>
            <a:spLocks noGrp="1"/>
          </p:cNvSpPr>
          <p:nvPr>
            <p:ph type="title"/>
          </p:nvPr>
        </p:nvSpPr>
        <p:spPr/>
        <p:txBody>
          <a:bodyPr rtlCol="0"/>
          <a:lstStyle/>
          <a:p>
            <a:pPr rtl="0"/>
            <a:r>
              <a:rPr lang="lv-LV"/>
              <a:t>Rediģēt šablona virsraksta stilu</a:t>
            </a:r>
            <a:endParaRPr lang="lv-LV" dirty="0"/>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ldies!">
    <p:bg>
      <p:bgPr>
        <a:solidFill>
          <a:schemeClr val="bg1">
            <a:lumMod val="95000"/>
          </a:schemeClr>
        </a:solidFill>
        <a:effectLst/>
      </p:bgPr>
    </p:bg>
    <p:spTree>
      <p:nvGrpSpPr>
        <p:cNvPr id="1" name=""/>
        <p:cNvGrpSpPr/>
        <p:nvPr/>
      </p:nvGrpSpPr>
      <p:grpSpPr>
        <a:xfrm>
          <a:off x="0" y="0"/>
          <a:ext cx="0" cy="0"/>
          <a:chOff x="0" y="0"/>
          <a:chExt cx="0" cy="0"/>
        </a:xfrm>
      </p:grpSpPr>
      <p:sp>
        <p:nvSpPr>
          <p:cNvPr id="41" name="Attēla vietturis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lv-LV" dirty="0"/>
              <a:t>Ievietojiet vai velciet un nometiet savu fotoattēlu šeit</a:t>
            </a:r>
          </a:p>
        </p:txBody>
      </p:sp>
      <p:sp>
        <p:nvSpPr>
          <p:cNvPr id="2" name="Virsraksts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rtl="0"/>
            <a:r>
              <a:rPr lang="lv-LV" dirty="0"/>
              <a:t>Paldies!</a:t>
            </a:r>
          </a:p>
        </p:txBody>
      </p:sp>
      <p:sp>
        <p:nvSpPr>
          <p:cNvPr id="9" name="Teksta vietturis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Vārds, uzvārds</a:t>
            </a:r>
          </a:p>
        </p:txBody>
      </p:sp>
      <p:sp>
        <p:nvSpPr>
          <p:cNvPr id="10" name="Teksta vietturis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Tālruņa numurs</a:t>
            </a:r>
          </a:p>
        </p:txBody>
      </p:sp>
      <p:sp>
        <p:nvSpPr>
          <p:cNvPr id="11" name="Teksta vietturis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E-pasta vai sociālo tīklu turis</a:t>
            </a:r>
          </a:p>
        </p:txBody>
      </p:sp>
      <p:sp>
        <p:nvSpPr>
          <p:cNvPr id="12" name="Teksta vietturis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Uzņēmuma tīmekļa vietne</a:t>
            </a:r>
          </a:p>
        </p:txBody>
      </p:sp>
      <p:sp>
        <p:nvSpPr>
          <p:cNvPr id="15" name="Taisnstūris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4" name="Taisnstūris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13" name="Taisnstūris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8" name="Taisnstūris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5" name="Slaida numura vietturis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lv-LV" dirty="0"/>
              <a:t>Noklikšķiniet, lai rediģētu lapas virsrakstu</a:t>
            </a:r>
          </a:p>
        </p:txBody>
      </p:sp>
      <p:sp>
        <p:nvSpPr>
          <p:cNvPr id="7" name="Apakšvirsraksts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lv-LV" dirty="0"/>
              <a:t>Apakšvirsraksts</a:t>
            </a:r>
          </a:p>
        </p:txBody>
      </p:sp>
      <p:sp>
        <p:nvSpPr>
          <p:cNvPr id="3" name="Satura vietturis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LV"/>
              <a:t>Noklikšķiniet, lai rediģētu šablona teksta stilus</a:t>
            </a:r>
          </a:p>
          <a:p>
            <a:pPr lvl="1" rtl="0"/>
            <a:r>
              <a:rPr lang="lv-LV"/>
              <a:t>Otrais līmenis</a:t>
            </a:r>
          </a:p>
          <a:p>
            <a:pPr lvl="2" rtl="0"/>
            <a:r>
              <a:rPr lang="lv-LV"/>
              <a:t>Trešais līmenis</a:t>
            </a:r>
          </a:p>
          <a:p>
            <a:pPr lvl="3" rtl="0"/>
            <a:r>
              <a:rPr lang="lv-LV"/>
              <a:t>Ceturtais līmenis</a:t>
            </a:r>
          </a:p>
          <a:p>
            <a:pPr lvl="4" rtl="0"/>
            <a:r>
              <a:rPr lang="lv-LV"/>
              <a:t>Piektais līmenis</a:t>
            </a:r>
            <a:endParaRPr lang="lv-LV" dirty="0"/>
          </a:p>
        </p:txBody>
      </p:sp>
      <p:sp>
        <p:nvSpPr>
          <p:cNvPr id="4" name="Kājenes vietturis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lv-LV" dirty="0"/>
              <a:t>Kājenes pievienošana</a:t>
            </a:r>
          </a:p>
        </p:txBody>
      </p:sp>
      <p:sp>
        <p:nvSpPr>
          <p:cNvPr id="5" name="Slaida numura vietturis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lv-LV" smtClean="0"/>
              <a:pPr/>
              <a:t>‹#›</a:t>
            </a:fld>
            <a:endParaRPr lang="lv-LV"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aisnstūris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28" name="Taisnstūris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31" name="Brīvforma: Forma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2" name="Virsraksta vietturis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lv-LV" dirty="0"/>
              <a:t>Noklikšķiniet, lai rediģētu lapas virsrakstu</a:t>
            </a:r>
          </a:p>
        </p:txBody>
      </p:sp>
      <p:sp>
        <p:nvSpPr>
          <p:cNvPr id="3" name="Teksta vietturis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lv-LV" dirty="0"/>
              <a:t>Rediģējiet šablona teksta stilus</a:t>
            </a:r>
          </a:p>
          <a:p>
            <a:pPr lvl="1" rtl="0"/>
            <a:r>
              <a:rPr lang="lv-LV" dirty="0"/>
              <a:t>Otrais līmenis</a:t>
            </a:r>
          </a:p>
          <a:p>
            <a:pPr lvl="2" rtl="0"/>
            <a:r>
              <a:rPr lang="lv-LV" dirty="0"/>
              <a:t>Trešais līmenis</a:t>
            </a:r>
          </a:p>
          <a:p>
            <a:pPr lvl="3" rtl="0"/>
            <a:r>
              <a:rPr lang="lv-LV" dirty="0"/>
              <a:t>Ceturtais līmenis</a:t>
            </a:r>
          </a:p>
          <a:p>
            <a:pPr lvl="4" rtl="0"/>
            <a:r>
              <a:rPr lang="lv-LV" dirty="0"/>
              <a:t>Piektais līmenis</a:t>
            </a:r>
          </a:p>
        </p:txBody>
      </p:sp>
      <p:sp>
        <p:nvSpPr>
          <p:cNvPr id="5" name="Kājenes vietturis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lv-LV" dirty="0"/>
              <a:t>Kājenes pievienošana</a:t>
            </a:r>
          </a:p>
        </p:txBody>
      </p:sp>
      <p:sp>
        <p:nvSpPr>
          <p:cNvPr id="6" name="Slaida numura vietturis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pPr rtl="0"/>
            <a:fld id="{19B51A1E-902D-48AF-9020-955120F399B6}" type="slidenum">
              <a:rPr lang="lv-LV" smtClean="0"/>
              <a:pPr/>
              <a:t>‹#›</a:t>
            </a:fld>
            <a:endParaRPr lang="lv-LV" dirty="0"/>
          </a:p>
        </p:txBody>
      </p:sp>
      <p:sp>
        <p:nvSpPr>
          <p:cNvPr id="4" name="Tekstlodziņš 3">
            <a:extLst>
              <a:ext uri="{FF2B5EF4-FFF2-40B4-BE49-F238E27FC236}">
                <a16:creationId xmlns:a16="http://schemas.microsoft.com/office/drawing/2014/main" id="{34FDC6F9-37F9-4E25-AECA-D307B8421C73}"/>
              </a:ext>
            </a:extLst>
          </p:cNvPr>
          <p:cNvSpPr txBox="1"/>
          <p:nvPr userDrawn="1"/>
        </p:nvSpPr>
        <p:spPr>
          <a:xfrm>
            <a:off x="10243100" y="6430153"/>
            <a:ext cx="1053900" cy="365535"/>
          </a:xfrm>
          <a:prstGeom prst="rect">
            <a:avLst/>
          </a:prstGeom>
          <a:noFill/>
        </p:spPr>
        <p:txBody>
          <a:bodyPr wrap="square" tIns="108000" bIns="0" rtlCol="0" anchor="ctr">
            <a:spAutoFit/>
          </a:bodyPr>
          <a:lstStyle/>
          <a:p>
            <a:pPr algn="r" rtl="0">
              <a:lnSpc>
                <a:spcPts val="1000"/>
              </a:lnSpc>
            </a:pPr>
            <a:r>
              <a:rPr lang="lv-LV" sz="2500" b="1" i="0" spc="-100" dirty="0">
                <a:solidFill>
                  <a:schemeClr val="accent1"/>
                </a:solidFill>
                <a:latin typeface="+mj-lt"/>
              </a:rPr>
              <a:t>TREY</a:t>
            </a:r>
            <a:r>
              <a:rPr lang="lv-LV" sz="1600" b="1" i="0" spc="-100" dirty="0">
                <a:solidFill>
                  <a:schemeClr val="accent1"/>
                </a:solidFill>
                <a:latin typeface="+mj-lt"/>
              </a:rPr>
              <a:t> </a:t>
            </a:r>
            <a:br>
              <a:rPr lang="lv-LV" sz="1600" b="1" i="0" spc="-100" baseline="0" dirty="0">
                <a:solidFill>
                  <a:schemeClr val="accent1"/>
                </a:solidFill>
                <a:latin typeface="+mj-lt"/>
              </a:rPr>
            </a:br>
            <a:r>
              <a:rPr lang="lv-LV" sz="1200" b="0" i="0" spc="140" dirty="0" err="1">
                <a:solidFill>
                  <a:schemeClr val="tx1">
                    <a:lumMod val="75000"/>
                    <a:lumOff val="25000"/>
                  </a:schemeClr>
                </a:solidFill>
                <a:latin typeface="+mj-lt"/>
              </a:rPr>
              <a:t>research</a:t>
            </a:r>
            <a:endParaRPr lang="lv-LV" sz="1200" b="0" i="0" spc="140" dirty="0">
              <a:solidFill>
                <a:schemeClr val="tx1">
                  <a:lumMod val="75000"/>
                  <a:lumOff val="25000"/>
                </a:schemeClr>
              </a:solidFill>
              <a:latin typeface="+mj-lt"/>
            </a:endParaRPr>
          </a:p>
        </p:txBody>
      </p:sp>
      <p:sp>
        <p:nvSpPr>
          <p:cNvPr id="9" name="Taisnstūris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sp>
        <p:nvSpPr>
          <p:cNvPr id="29" name="Taisnstūris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dirty="0"/>
          </a:p>
        </p:txBody>
      </p:sp>
      <p:cxnSp>
        <p:nvCxnSpPr>
          <p:cNvPr id="18" name="Taisns savienotājs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5.png"/><Relationship Id="rId11" Type="http://schemas.openxmlformats.org/officeDocument/2006/relationships/image" Target="../media/image22.pn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hyperlink" Target="http://www.lad.gov.lv/lv/atbalsta-veidi/projekti-un-investicijas/atbalsta-pasakumi/19-2-darbibu-istenosana-saskana-ar-sabiedribas-virzitas-vietejas-attistibas-strategiju-235" TargetMode="External"/><Relationship Id="rId2" Type="http://schemas.openxmlformats.org/officeDocument/2006/relationships/hyperlink" Target="https://eps.lad.gov.lv/login" TargetMode="Externa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kraslavaspartneriba.lv/aktualitates/leader-projektu-konkursu-8-karta?pp=" TargetMode="Externa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8" Type="http://schemas.openxmlformats.org/officeDocument/2006/relationships/hyperlink" Target="https://e.csb.gov.lv/HelpDesk/UI/Page.aspx?pid=436" TargetMode="External"/><Relationship Id="rId3" Type="http://schemas.openxmlformats.org/officeDocument/2006/relationships/hyperlink" Target="http://www.lad.gov.lv/lv/atbalsta-veidi/projekti-un-investicijas/atbalsta-pasakumi/19-2-darbibu-istenosana-saskana-ar-sabiedribas-virzitas-vietejas-attistibas-strategiju-235" TargetMode="External"/><Relationship Id="rId7" Type="http://schemas.openxmlformats.org/officeDocument/2006/relationships/hyperlink" Target="http://transfertcenas.lv/nace-klasifikators-2-red/" TargetMode="External"/><Relationship Id="rId2" Type="http://schemas.openxmlformats.org/officeDocument/2006/relationships/hyperlink" Target="https://kraslavaspartneriba.lv/docs/1039/PDF/new_KRP_SVVA_strategija_2019-2020.pdf" TargetMode="External"/><Relationship Id="rId1" Type="http://schemas.openxmlformats.org/officeDocument/2006/relationships/slideLayout" Target="../slideLayouts/slideLayout6.xml"/><Relationship Id="rId6" Type="http://schemas.openxmlformats.org/officeDocument/2006/relationships/hyperlink" Target="https://www.csb.gov.lv/lv/statistika/klasifikacijas/nace-2-red" TargetMode="External"/><Relationship Id="rId11" Type="http://schemas.openxmlformats.org/officeDocument/2006/relationships/image" Target="../media/image20.png"/><Relationship Id="rId5" Type="http://schemas.openxmlformats.org/officeDocument/2006/relationships/hyperlink" Target="http://www.liaa.gov.lv/lv/es-fondi/noderiga-informacija/saimniecisko-darbibu-statistiska-klasifikacija-nace-2-red" TargetMode="External"/><Relationship Id="rId10" Type="http://schemas.openxmlformats.org/officeDocument/2006/relationships/image" Target="../media/image19.png"/><Relationship Id="rId4" Type="http://schemas.openxmlformats.org/officeDocument/2006/relationships/hyperlink" Target="https://eds.vid.gov.lv/login/" TargetMode="Externa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ttēla vietturis 11" descr="Rokas, kas veido apli">
            <a:extLst>
              <a:ext uri="{FF2B5EF4-FFF2-40B4-BE49-F238E27FC236}">
                <a16:creationId xmlns:a16="http://schemas.microsoft.com/office/drawing/2014/main" id="{AA8A1CBA-9BB5-2246-9F4B-98EAD7C9015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Virsraksts 2">
            <a:extLst>
              <a:ext uri="{FF2B5EF4-FFF2-40B4-BE49-F238E27FC236}">
                <a16:creationId xmlns:a16="http://schemas.microsoft.com/office/drawing/2014/main" id="{200B3D2B-613A-41BE-987D-E6A1324B456D}"/>
              </a:ext>
            </a:extLst>
          </p:cNvPr>
          <p:cNvSpPr>
            <a:spLocks noGrp="1"/>
          </p:cNvSpPr>
          <p:nvPr>
            <p:ph type="ctrTitle"/>
          </p:nvPr>
        </p:nvSpPr>
        <p:spPr>
          <a:xfrm>
            <a:off x="3200400" y="2850722"/>
            <a:ext cx="8991600" cy="1261295"/>
          </a:xfrm>
        </p:spPr>
        <p:txBody>
          <a:bodyPr rtlCol="0"/>
          <a:lstStyle/>
          <a:p>
            <a:pPr algn="ctr" rtl="0"/>
            <a:r>
              <a:rPr lang="lv-LV" sz="5500" dirty="0"/>
              <a:t>LEADER projektu konkurss</a:t>
            </a:r>
            <a:br>
              <a:rPr lang="lv-LV" sz="5500" dirty="0"/>
            </a:br>
            <a:r>
              <a:rPr lang="lv-LV" sz="5500" dirty="0"/>
              <a:t> </a:t>
            </a:r>
          </a:p>
        </p:txBody>
      </p:sp>
      <p:sp>
        <p:nvSpPr>
          <p:cNvPr id="4" name="Apakšvirsraksts 3">
            <a:extLst>
              <a:ext uri="{FF2B5EF4-FFF2-40B4-BE49-F238E27FC236}">
                <a16:creationId xmlns:a16="http://schemas.microsoft.com/office/drawing/2014/main" id="{4772945D-CA91-4CFE-8EB7-941C7618C994}"/>
              </a:ext>
            </a:extLst>
          </p:cNvPr>
          <p:cNvSpPr>
            <a:spLocks noGrp="1"/>
          </p:cNvSpPr>
          <p:nvPr>
            <p:ph type="subTitle" idx="1"/>
          </p:nvPr>
        </p:nvSpPr>
        <p:spPr>
          <a:xfrm>
            <a:off x="3200400" y="4061038"/>
            <a:ext cx="6580188" cy="580921"/>
          </a:xfrm>
        </p:spPr>
        <p:txBody>
          <a:bodyPr rtlCol="0"/>
          <a:lstStyle/>
          <a:p>
            <a:pPr algn="ctr" rtl="0"/>
            <a:r>
              <a:rPr lang="lv-LV" sz="3600" b="1" dirty="0"/>
              <a:t>       05.07.2020. – 05.08.2020. </a:t>
            </a:r>
          </a:p>
        </p:txBody>
      </p:sp>
      <p:pic>
        <p:nvPicPr>
          <p:cNvPr id="5" name="Attēls 4">
            <a:extLst>
              <a:ext uri="{FF2B5EF4-FFF2-40B4-BE49-F238E27FC236}">
                <a16:creationId xmlns:a16="http://schemas.microsoft.com/office/drawing/2014/main" id="{84E257D2-43DC-44FA-82B8-99301C20C56D}"/>
              </a:ext>
            </a:extLst>
          </p:cNvPr>
          <p:cNvPicPr>
            <a:picLocks noChangeAspect="1"/>
          </p:cNvPicPr>
          <p:nvPr/>
        </p:nvPicPr>
        <p:blipFill>
          <a:blip r:embed="rId4"/>
          <a:stretch>
            <a:fillRect/>
          </a:stretch>
        </p:blipFill>
        <p:spPr>
          <a:xfrm>
            <a:off x="7875588" y="4922892"/>
            <a:ext cx="3810000" cy="1600200"/>
          </a:xfrm>
          <a:prstGeom prst="rect">
            <a:avLst/>
          </a:prstGeom>
        </p:spPr>
      </p:pic>
      <p:sp>
        <p:nvSpPr>
          <p:cNvPr id="2" name="Taisnstūris 1">
            <a:extLst>
              <a:ext uri="{FF2B5EF4-FFF2-40B4-BE49-F238E27FC236}">
                <a16:creationId xmlns:a16="http://schemas.microsoft.com/office/drawing/2014/main" id="{9C1B3A0A-DF88-481E-A898-B2E4AE8F4E62}"/>
              </a:ext>
            </a:extLst>
          </p:cNvPr>
          <p:cNvSpPr/>
          <p:nvPr/>
        </p:nvSpPr>
        <p:spPr>
          <a:xfrm>
            <a:off x="1308100" y="6051034"/>
            <a:ext cx="1449255" cy="646331"/>
          </a:xfrm>
          <a:prstGeom prst="rect">
            <a:avLst/>
          </a:prstGeom>
        </p:spPr>
        <p:txBody>
          <a:bodyPr wrap="square">
            <a:spAutoFit/>
          </a:bodyPr>
          <a:lstStyle/>
          <a:p>
            <a:r>
              <a:rPr lang="lv-LV" dirty="0">
                <a:solidFill>
                  <a:srgbClr val="09AFB7"/>
                </a:solidFill>
              </a:rPr>
              <a:t>   </a:t>
            </a:r>
            <a:r>
              <a:rPr lang="lv-LV" b="1" dirty="0">
                <a:solidFill>
                  <a:srgbClr val="09AFB7"/>
                </a:solidFill>
              </a:rPr>
              <a:t>Krāslava</a:t>
            </a:r>
          </a:p>
          <a:p>
            <a:r>
              <a:rPr lang="lv-LV" b="1" dirty="0">
                <a:solidFill>
                  <a:srgbClr val="09AFB7"/>
                </a:solidFill>
              </a:rPr>
              <a:t>09/07/2020 </a:t>
            </a:r>
          </a:p>
        </p:txBody>
      </p:sp>
    </p:spTree>
    <p:extLst>
      <p:ext uri="{BB962C8B-B14F-4D97-AF65-F5344CB8AC3E}">
        <p14:creationId xmlns:p14="http://schemas.microsoft.com/office/powerpoint/2010/main" val="39899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ttēla vietturis 11" descr="konferenču zāle">
            <a:extLst>
              <a:ext uri="{FF2B5EF4-FFF2-40B4-BE49-F238E27FC236}">
                <a16:creationId xmlns:a16="http://schemas.microsoft.com/office/drawing/2014/main" id="{8F5AE0D5-C196-A947-8AFE-449A48B26153}"/>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t="45" b="45"/>
          <a:stretch>
            <a:fillRect/>
          </a:stretch>
        </p:blipFill>
        <p:spPr/>
      </p:pic>
      <p:sp>
        <p:nvSpPr>
          <p:cNvPr id="4" name="Satura vietturis 3">
            <a:extLst>
              <a:ext uri="{FF2B5EF4-FFF2-40B4-BE49-F238E27FC236}">
                <a16:creationId xmlns:a16="http://schemas.microsoft.com/office/drawing/2014/main" id="{3B86E961-B76E-423F-995E-11B31E921437}"/>
              </a:ext>
            </a:extLst>
          </p:cNvPr>
          <p:cNvSpPr>
            <a:spLocks noGrp="1"/>
          </p:cNvSpPr>
          <p:nvPr>
            <p:ph sz="half" idx="1"/>
          </p:nvPr>
        </p:nvSpPr>
        <p:spPr>
          <a:xfrm>
            <a:off x="8503104" y="621641"/>
            <a:ext cx="3688896" cy="685800"/>
          </a:xfrm>
        </p:spPr>
        <p:txBody>
          <a:bodyPr rtlCol="0"/>
          <a:lstStyle/>
          <a:p>
            <a:pPr rtl="0"/>
            <a:r>
              <a:rPr lang="lv-LV" sz="5400" dirty="0"/>
              <a:t>Jautājumi?</a:t>
            </a:r>
          </a:p>
        </p:txBody>
      </p:sp>
      <p:sp>
        <p:nvSpPr>
          <p:cNvPr id="6" name="Slaida numura vietturis 5">
            <a:extLst>
              <a:ext uri="{FF2B5EF4-FFF2-40B4-BE49-F238E27FC236}">
                <a16:creationId xmlns:a16="http://schemas.microsoft.com/office/drawing/2014/main" id="{70202D98-AA1E-41BB-B94E-180311759C13}"/>
              </a:ext>
            </a:extLst>
          </p:cNvPr>
          <p:cNvSpPr>
            <a:spLocks noGrp="1"/>
          </p:cNvSpPr>
          <p:nvPr>
            <p:ph type="sldNum" sz="quarter" idx="15"/>
          </p:nvPr>
        </p:nvSpPr>
        <p:spPr/>
        <p:txBody>
          <a:bodyPr rtlCol="0"/>
          <a:lstStyle/>
          <a:p>
            <a:pPr rtl="0"/>
            <a:fld id="{19B51A1E-902D-48AF-9020-955120F399B6}" type="slidenum">
              <a:rPr lang="lv-LV" smtClean="0"/>
              <a:pPr rtl="0"/>
              <a:t>10</a:t>
            </a:fld>
            <a:endParaRPr lang="lv-LV" dirty="0"/>
          </a:p>
        </p:txBody>
      </p:sp>
      <p:sp>
        <p:nvSpPr>
          <p:cNvPr id="11" name="Title 10" hidden="1">
            <a:extLst>
              <a:ext uri="{FF2B5EF4-FFF2-40B4-BE49-F238E27FC236}">
                <a16:creationId xmlns:a16="http://schemas.microsoft.com/office/drawing/2014/main" id="{C5462610-1D7E-437B-B516-F30D9A789B9B}"/>
              </a:ext>
            </a:extLst>
          </p:cNvPr>
          <p:cNvSpPr>
            <a:spLocks noGrp="1"/>
          </p:cNvSpPr>
          <p:nvPr>
            <p:ph type="title"/>
          </p:nvPr>
        </p:nvSpPr>
        <p:spPr/>
        <p:txBody>
          <a:bodyPr rtlCol="0"/>
          <a:lstStyle/>
          <a:p>
            <a:pPr rtl="0"/>
            <a:r>
              <a:rPr lang="lv-LV" dirty="0" err="1"/>
              <a:t>Large</a:t>
            </a:r>
            <a:r>
              <a:rPr lang="lv-LV" dirty="0"/>
              <a:t> </a:t>
            </a:r>
            <a:r>
              <a:rPr lang="lv-LV" dirty="0" err="1"/>
              <a:t>image</a:t>
            </a:r>
            <a:endParaRPr lang="lv-LV" dirty="0"/>
          </a:p>
        </p:txBody>
      </p:sp>
      <p:pic>
        <p:nvPicPr>
          <p:cNvPr id="5" name="Attēls 4">
            <a:extLst>
              <a:ext uri="{FF2B5EF4-FFF2-40B4-BE49-F238E27FC236}">
                <a16:creationId xmlns:a16="http://schemas.microsoft.com/office/drawing/2014/main" id="{0BD8E49E-74FD-462C-84C0-6813A93AEE8D}"/>
              </a:ext>
            </a:extLst>
          </p:cNvPr>
          <p:cNvPicPr>
            <a:picLocks noChangeAspect="1"/>
          </p:cNvPicPr>
          <p:nvPr/>
        </p:nvPicPr>
        <p:blipFill>
          <a:blip r:embed="rId3"/>
          <a:stretch>
            <a:fillRect/>
          </a:stretch>
        </p:blipFill>
        <p:spPr>
          <a:xfrm>
            <a:off x="5998781" y="5956787"/>
            <a:ext cx="5761219" cy="829128"/>
          </a:xfrm>
          <a:prstGeom prst="rect">
            <a:avLst/>
          </a:prstGeom>
        </p:spPr>
      </p:pic>
      <p:pic>
        <p:nvPicPr>
          <p:cNvPr id="7" name="Attēls 6">
            <a:extLst>
              <a:ext uri="{FF2B5EF4-FFF2-40B4-BE49-F238E27FC236}">
                <a16:creationId xmlns:a16="http://schemas.microsoft.com/office/drawing/2014/main" id="{89FFBCAD-9E64-4D64-B5B8-01CE66A88135}"/>
              </a:ext>
            </a:extLst>
          </p:cNvPr>
          <p:cNvPicPr>
            <a:picLocks noChangeAspect="1"/>
          </p:cNvPicPr>
          <p:nvPr/>
        </p:nvPicPr>
        <p:blipFill>
          <a:blip r:embed="rId4"/>
          <a:stretch>
            <a:fillRect/>
          </a:stretch>
        </p:blipFill>
        <p:spPr>
          <a:xfrm>
            <a:off x="2398030" y="2038844"/>
            <a:ext cx="2250170" cy="15929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Attēls 7">
            <a:extLst>
              <a:ext uri="{FF2B5EF4-FFF2-40B4-BE49-F238E27FC236}">
                <a16:creationId xmlns:a16="http://schemas.microsoft.com/office/drawing/2014/main" id="{3EB538C1-EFA1-4EB0-884E-F5832C284255}"/>
              </a:ext>
            </a:extLst>
          </p:cNvPr>
          <p:cNvPicPr>
            <a:picLocks noChangeAspect="1"/>
          </p:cNvPicPr>
          <p:nvPr/>
        </p:nvPicPr>
        <p:blipFill>
          <a:blip r:embed="rId5"/>
          <a:stretch>
            <a:fillRect/>
          </a:stretch>
        </p:blipFill>
        <p:spPr>
          <a:xfrm>
            <a:off x="4167064" y="1475631"/>
            <a:ext cx="2421706" cy="16989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Attēls 8">
            <a:extLst>
              <a:ext uri="{FF2B5EF4-FFF2-40B4-BE49-F238E27FC236}">
                <a16:creationId xmlns:a16="http://schemas.microsoft.com/office/drawing/2014/main" id="{6EE11013-A5BA-4D31-AA12-E52820BCD01B}"/>
              </a:ext>
            </a:extLst>
          </p:cNvPr>
          <p:cNvPicPr>
            <a:picLocks noChangeAspect="1"/>
          </p:cNvPicPr>
          <p:nvPr/>
        </p:nvPicPr>
        <p:blipFill>
          <a:blip r:embed="rId6"/>
          <a:stretch>
            <a:fillRect/>
          </a:stretch>
        </p:blipFill>
        <p:spPr>
          <a:xfrm>
            <a:off x="2464165" y="3471875"/>
            <a:ext cx="2526978" cy="2128548"/>
          </a:xfrm>
          <a:prstGeom prst="ellipse">
            <a:avLst/>
          </a:prstGeom>
          <a:ln>
            <a:noFill/>
          </a:ln>
          <a:effectLst>
            <a:softEdge rad="112500"/>
          </a:effectLst>
        </p:spPr>
      </p:pic>
      <p:pic>
        <p:nvPicPr>
          <p:cNvPr id="10" name="Attēls 9">
            <a:extLst>
              <a:ext uri="{FF2B5EF4-FFF2-40B4-BE49-F238E27FC236}">
                <a16:creationId xmlns:a16="http://schemas.microsoft.com/office/drawing/2014/main" id="{E2EDF6EE-95B4-4BF5-9D0A-E2C953192A71}"/>
              </a:ext>
            </a:extLst>
          </p:cNvPr>
          <p:cNvPicPr>
            <a:picLocks noChangeAspect="1"/>
          </p:cNvPicPr>
          <p:nvPr/>
        </p:nvPicPr>
        <p:blipFill>
          <a:blip r:embed="rId7"/>
          <a:stretch>
            <a:fillRect/>
          </a:stretch>
        </p:blipFill>
        <p:spPr>
          <a:xfrm>
            <a:off x="4690681" y="3027112"/>
            <a:ext cx="2616200" cy="2058704"/>
          </a:xfrm>
          <a:prstGeom prst="ellipse">
            <a:avLst/>
          </a:prstGeom>
          <a:ln>
            <a:noFill/>
          </a:ln>
          <a:effectLst>
            <a:softEdge rad="112500"/>
          </a:effectLst>
        </p:spPr>
      </p:pic>
      <p:pic>
        <p:nvPicPr>
          <p:cNvPr id="13" name="Attēls 12">
            <a:extLst>
              <a:ext uri="{FF2B5EF4-FFF2-40B4-BE49-F238E27FC236}">
                <a16:creationId xmlns:a16="http://schemas.microsoft.com/office/drawing/2014/main" id="{6797D9E1-0335-4C1B-BCE6-12EAD7B68875}"/>
              </a:ext>
            </a:extLst>
          </p:cNvPr>
          <p:cNvPicPr>
            <a:picLocks noChangeAspect="1"/>
          </p:cNvPicPr>
          <p:nvPr/>
        </p:nvPicPr>
        <p:blipFill>
          <a:blip r:embed="rId8"/>
          <a:stretch>
            <a:fillRect/>
          </a:stretch>
        </p:blipFill>
        <p:spPr>
          <a:xfrm>
            <a:off x="779236" y="2507175"/>
            <a:ext cx="1863793" cy="3227634"/>
          </a:xfrm>
          <a:prstGeom prst="rect">
            <a:avLst/>
          </a:prstGeom>
        </p:spPr>
      </p:pic>
      <p:pic>
        <p:nvPicPr>
          <p:cNvPr id="14" name="Attēls 13">
            <a:extLst>
              <a:ext uri="{FF2B5EF4-FFF2-40B4-BE49-F238E27FC236}">
                <a16:creationId xmlns:a16="http://schemas.microsoft.com/office/drawing/2014/main" id="{3207981D-9B7F-437A-9DDF-34918430FFE8}"/>
              </a:ext>
            </a:extLst>
          </p:cNvPr>
          <p:cNvPicPr>
            <a:picLocks noChangeAspect="1"/>
          </p:cNvPicPr>
          <p:nvPr/>
        </p:nvPicPr>
        <p:blipFill>
          <a:blip r:embed="rId9"/>
          <a:stretch>
            <a:fillRect/>
          </a:stretch>
        </p:blipFill>
        <p:spPr>
          <a:xfrm>
            <a:off x="6811297" y="2512028"/>
            <a:ext cx="2460031" cy="1885450"/>
          </a:xfrm>
          <a:prstGeom prst="ellipse">
            <a:avLst/>
          </a:prstGeom>
          <a:ln>
            <a:noFill/>
          </a:ln>
          <a:effectLst>
            <a:softEdge rad="112500"/>
          </a:effectLst>
        </p:spPr>
      </p:pic>
      <p:pic>
        <p:nvPicPr>
          <p:cNvPr id="15" name="Attēls 14">
            <a:extLst>
              <a:ext uri="{FF2B5EF4-FFF2-40B4-BE49-F238E27FC236}">
                <a16:creationId xmlns:a16="http://schemas.microsoft.com/office/drawing/2014/main" id="{02B6A23A-1644-4B45-88F8-0577790C9152}"/>
              </a:ext>
            </a:extLst>
          </p:cNvPr>
          <p:cNvPicPr>
            <a:picLocks noChangeAspect="1"/>
          </p:cNvPicPr>
          <p:nvPr/>
        </p:nvPicPr>
        <p:blipFill>
          <a:blip r:embed="rId10"/>
          <a:stretch>
            <a:fillRect/>
          </a:stretch>
        </p:blipFill>
        <p:spPr>
          <a:xfrm>
            <a:off x="6172235" y="1115865"/>
            <a:ext cx="2074161" cy="1627504"/>
          </a:xfrm>
          <a:prstGeom prst="ellipse">
            <a:avLst/>
          </a:prstGeom>
          <a:ln>
            <a:noFill/>
          </a:ln>
          <a:effectLst>
            <a:softEdge rad="112500"/>
          </a:effectLst>
        </p:spPr>
      </p:pic>
      <p:pic>
        <p:nvPicPr>
          <p:cNvPr id="2" name="Attēls 1">
            <a:extLst>
              <a:ext uri="{FF2B5EF4-FFF2-40B4-BE49-F238E27FC236}">
                <a16:creationId xmlns:a16="http://schemas.microsoft.com/office/drawing/2014/main" id="{D51AACE7-7C9C-4C89-A02C-E5EA8259C23F}"/>
              </a:ext>
            </a:extLst>
          </p:cNvPr>
          <p:cNvPicPr>
            <a:picLocks noChangeAspect="1"/>
          </p:cNvPicPr>
          <p:nvPr/>
        </p:nvPicPr>
        <p:blipFill>
          <a:blip r:embed="rId11"/>
          <a:stretch>
            <a:fillRect/>
          </a:stretch>
        </p:blipFill>
        <p:spPr>
          <a:xfrm>
            <a:off x="9176423" y="1499772"/>
            <a:ext cx="2985841" cy="2319696"/>
          </a:xfrm>
          <a:prstGeom prst="rect">
            <a:avLst/>
          </a:prstGeom>
        </p:spPr>
      </p:pic>
    </p:spTree>
    <p:extLst>
      <p:ext uri="{BB962C8B-B14F-4D97-AF65-F5344CB8AC3E}">
        <p14:creationId xmlns:p14="http://schemas.microsoft.com/office/powerpoint/2010/main" val="6652193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16" presetClass="entr" presetSubtype="21"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42"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Virsraksts 13">
            <a:extLst>
              <a:ext uri="{FF2B5EF4-FFF2-40B4-BE49-F238E27FC236}">
                <a16:creationId xmlns:a16="http://schemas.microsoft.com/office/drawing/2014/main" id="{6C38D7A9-9299-4108-BB08-026F4B9CAE7B}"/>
              </a:ext>
            </a:extLst>
          </p:cNvPr>
          <p:cNvSpPr>
            <a:spLocks noGrp="1"/>
          </p:cNvSpPr>
          <p:nvPr>
            <p:ph type="ctrTitle"/>
          </p:nvPr>
        </p:nvSpPr>
        <p:spPr/>
        <p:txBody>
          <a:bodyPr rtlCol="0"/>
          <a:lstStyle/>
          <a:p>
            <a:pPr rtl="0"/>
            <a:r>
              <a:rPr lang="lv-LV" sz="5500" dirty="0"/>
              <a:t>Paldies!</a:t>
            </a:r>
          </a:p>
        </p:txBody>
      </p:sp>
      <p:sp>
        <p:nvSpPr>
          <p:cNvPr id="4" name="Teksta vietturis 3">
            <a:extLst>
              <a:ext uri="{FF2B5EF4-FFF2-40B4-BE49-F238E27FC236}">
                <a16:creationId xmlns:a16="http://schemas.microsoft.com/office/drawing/2014/main" id="{60828E04-9C2A-4859-8050-C2DF67A249CB}"/>
              </a:ext>
            </a:extLst>
          </p:cNvPr>
          <p:cNvSpPr>
            <a:spLocks noGrp="1"/>
          </p:cNvSpPr>
          <p:nvPr>
            <p:ph type="body" sz="quarter" idx="15"/>
          </p:nvPr>
        </p:nvSpPr>
        <p:spPr>
          <a:xfrm>
            <a:off x="8458200" y="3957705"/>
            <a:ext cx="3027294" cy="316800"/>
          </a:xfrm>
        </p:spPr>
        <p:txBody>
          <a:bodyPr rtlCol="0"/>
          <a:lstStyle/>
          <a:p>
            <a:pPr rtl="0"/>
            <a:r>
              <a:rPr lang="lv-LV" sz="2400" dirty="0"/>
              <a:t>Zane Ločmele</a:t>
            </a:r>
          </a:p>
        </p:txBody>
      </p:sp>
      <p:pic>
        <p:nvPicPr>
          <p:cNvPr id="8" name="Grafika 7" descr="Lietotājs" title="Ikona — prezentētāja vārds">
            <a:extLst>
              <a:ext uri="{FF2B5EF4-FFF2-40B4-BE49-F238E27FC236}">
                <a16:creationId xmlns:a16="http://schemas.microsoft.com/office/drawing/2014/main" id="{111541C4-DB03-4E53-994D-499C7D73C4D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85494" y="3951050"/>
            <a:ext cx="274505" cy="274505"/>
          </a:xfrm>
          <a:prstGeom prst="rect">
            <a:avLst/>
          </a:prstGeom>
        </p:spPr>
      </p:pic>
      <p:sp>
        <p:nvSpPr>
          <p:cNvPr id="5" name="Teksta vietturis 4">
            <a:extLst>
              <a:ext uri="{FF2B5EF4-FFF2-40B4-BE49-F238E27FC236}">
                <a16:creationId xmlns:a16="http://schemas.microsoft.com/office/drawing/2014/main" id="{11265965-2271-4C1C-BD0A-6F85F80FF9A6}"/>
              </a:ext>
            </a:extLst>
          </p:cNvPr>
          <p:cNvSpPr>
            <a:spLocks noGrp="1"/>
          </p:cNvSpPr>
          <p:nvPr>
            <p:ph type="body" sz="quarter" idx="16"/>
          </p:nvPr>
        </p:nvSpPr>
        <p:spPr>
          <a:xfrm>
            <a:off x="8458200" y="4306722"/>
            <a:ext cx="3027294" cy="316800"/>
          </a:xfrm>
        </p:spPr>
        <p:txBody>
          <a:bodyPr rtlCol="0"/>
          <a:lstStyle/>
          <a:p>
            <a:pPr rtl="0"/>
            <a:r>
              <a:rPr lang="lv-LV" sz="2400" dirty="0"/>
              <a:t>+371 25608232</a:t>
            </a:r>
          </a:p>
        </p:txBody>
      </p:sp>
      <p:pic>
        <p:nvPicPr>
          <p:cNvPr id="10" name="Grafika 9" descr="Viedtālrunis" title="Ikona — prezentētāja tālruņa numurs">
            <a:extLst>
              <a:ext uri="{FF2B5EF4-FFF2-40B4-BE49-F238E27FC236}">
                <a16:creationId xmlns:a16="http://schemas.microsoft.com/office/drawing/2014/main" id="{A29DE31C-E099-4579-BB03-675E0A40C5F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85495" y="4299499"/>
            <a:ext cx="274504" cy="274504"/>
          </a:xfrm>
          <a:prstGeom prst="rect">
            <a:avLst/>
          </a:prstGeom>
        </p:spPr>
      </p:pic>
      <p:sp>
        <p:nvSpPr>
          <p:cNvPr id="6" name="Teksta vietturis 5">
            <a:extLst>
              <a:ext uri="{FF2B5EF4-FFF2-40B4-BE49-F238E27FC236}">
                <a16:creationId xmlns:a16="http://schemas.microsoft.com/office/drawing/2014/main" id="{50A3BCC3-A277-4C0B-9EBA-EB53990D8EBD}"/>
              </a:ext>
            </a:extLst>
          </p:cNvPr>
          <p:cNvSpPr>
            <a:spLocks noGrp="1"/>
          </p:cNvSpPr>
          <p:nvPr>
            <p:ph type="body" sz="quarter" idx="17"/>
          </p:nvPr>
        </p:nvSpPr>
        <p:spPr>
          <a:xfrm>
            <a:off x="8458200" y="4655739"/>
            <a:ext cx="3027294" cy="316800"/>
          </a:xfrm>
        </p:spPr>
        <p:txBody>
          <a:bodyPr rtlCol="0"/>
          <a:lstStyle/>
          <a:p>
            <a:pPr rtl="0"/>
            <a:r>
              <a:rPr lang="lv-LV" dirty="0"/>
              <a:t>kraslavaspartneriba@inbox.lv</a:t>
            </a:r>
          </a:p>
        </p:txBody>
      </p:sp>
      <p:pic>
        <p:nvPicPr>
          <p:cNvPr id="9" name="Grafika 8" descr="Aploksne" title="Ikona — prezentētāja e-pasta adrese">
            <a:extLst>
              <a:ext uri="{FF2B5EF4-FFF2-40B4-BE49-F238E27FC236}">
                <a16:creationId xmlns:a16="http://schemas.microsoft.com/office/drawing/2014/main" id="{773C1382-ACE1-460F-A1B6-AB761A7D2E6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517459" y="4681049"/>
            <a:ext cx="242540" cy="242540"/>
          </a:xfrm>
          <a:prstGeom prst="rect">
            <a:avLst/>
          </a:prstGeom>
        </p:spPr>
      </p:pic>
      <p:sp>
        <p:nvSpPr>
          <p:cNvPr id="16" name="Teksta vietturis 15">
            <a:extLst>
              <a:ext uri="{FF2B5EF4-FFF2-40B4-BE49-F238E27FC236}">
                <a16:creationId xmlns:a16="http://schemas.microsoft.com/office/drawing/2014/main" id="{FD8A1232-50A8-4535-AAF9-7F4180EAA0DD}"/>
              </a:ext>
            </a:extLst>
          </p:cNvPr>
          <p:cNvSpPr>
            <a:spLocks noGrp="1"/>
          </p:cNvSpPr>
          <p:nvPr>
            <p:ph type="body" sz="quarter" idx="18"/>
          </p:nvPr>
        </p:nvSpPr>
        <p:spPr>
          <a:xfrm>
            <a:off x="8458200" y="5004756"/>
            <a:ext cx="3027294" cy="316800"/>
          </a:xfrm>
        </p:spPr>
        <p:txBody>
          <a:bodyPr rtlCol="0"/>
          <a:lstStyle/>
          <a:p>
            <a:pPr rtl="0"/>
            <a:r>
              <a:rPr lang="lv-LV" dirty="0"/>
              <a:t>www.kraslavaspartneriba.lv</a:t>
            </a:r>
          </a:p>
        </p:txBody>
      </p:sp>
      <p:pic>
        <p:nvPicPr>
          <p:cNvPr id="11" name="Grafika 10" descr="Saite">
            <a:extLst>
              <a:ext uri="{FF2B5EF4-FFF2-40B4-BE49-F238E27FC236}">
                <a16:creationId xmlns:a16="http://schemas.microsoft.com/office/drawing/2014/main" id="{0718E6E0-05A2-479C-AEA8-1A385EB7347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792602" y="3599469"/>
            <a:ext cx="244786" cy="244786"/>
          </a:xfrm>
          <a:prstGeom prst="rect">
            <a:avLst/>
          </a:prstGeom>
        </p:spPr>
      </p:pic>
      <p:sp>
        <p:nvSpPr>
          <p:cNvPr id="12" name="Slaida numura vietturis 11">
            <a:extLst>
              <a:ext uri="{FF2B5EF4-FFF2-40B4-BE49-F238E27FC236}">
                <a16:creationId xmlns:a16="http://schemas.microsoft.com/office/drawing/2014/main" id="{91814EC9-246A-4C6E-941E-5774FE72F08E}"/>
              </a:ext>
            </a:extLst>
          </p:cNvPr>
          <p:cNvSpPr>
            <a:spLocks noGrp="1"/>
          </p:cNvSpPr>
          <p:nvPr>
            <p:ph type="sldNum" sz="quarter" idx="20"/>
          </p:nvPr>
        </p:nvSpPr>
        <p:spPr/>
        <p:txBody>
          <a:bodyPr rtlCol="0"/>
          <a:lstStyle/>
          <a:p>
            <a:pPr rtl="0"/>
            <a:fld id="{19B51A1E-902D-48AF-9020-955120F399B6}" type="slidenum">
              <a:rPr lang="lv-LV" smtClean="0"/>
              <a:pPr rtl="0"/>
              <a:t>11</a:t>
            </a:fld>
            <a:endParaRPr lang="lv-LV" dirty="0"/>
          </a:p>
        </p:txBody>
      </p:sp>
      <p:pic>
        <p:nvPicPr>
          <p:cNvPr id="2" name="Attēls 1">
            <a:extLst>
              <a:ext uri="{FF2B5EF4-FFF2-40B4-BE49-F238E27FC236}">
                <a16:creationId xmlns:a16="http://schemas.microsoft.com/office/drawing/2014/main" id="{6278697E-2D85-4162-A3E7-B218386868A5}"/>
              </a:ext>
            </a:extLst>
          </p:cNvPr>
          <p:cNvPicPr>
            <a:picLocks noChangeAspect="1"/>
          </p:cNvPicPr>
          <p:nvPr/>
        </p:nvPicPr>
        <p:blipFill>
          <a:blip r:embed="rId10"/>
          <a:stretch>
            <a:fillRect/>
          </a:stretch>
        </p:blipFill>
        <p:spPr>
          <a:xfrm>
            <a:off x="36969" y="0"/>
            <a:ext cx="8421231" cy="5486400"/>
          </a:xfrm>
          <a:prstGeom prst="rect">
            <a:avLst/>
          </a:prstGeom>
        </p:spPr>
      </p:pic>
      <p:pic>
        <p:nvPicPr>
          <p:cNvPr id="13" name="Attēls 12">
            <a:extLst>
              <a:ext uri="{FF2B5EF4-FFF2-40B4-BE49-F238E27FC236}">
                <a16:creationId xmlns:a16="http://schemas.microsoft.com/office/drawing/2014/main" id="{38C3DCDC-5DA3-4ED9-ABA7-D8F8DBD11530}"/>
              </a:ext>
            </a:extLst>
          </p:cNvPr>
          <p:cNvPicPr>
            <a:picLocks noChangeAspect="1"/>
          </p:cNvPicPr>
          <p:nvPr/>
        </p:nvPicPr>
        <p:blipFill>
          <a:blip r:embed="rId11"/>
          <a:stretch>
            <a:fillRect/>
          </a:stretch>
        </p:blipFill>
        <p:spPr>
          <a:xfrm>
            <a:off x="5943176" y="5956787"/>
            <a:ext cx="5761219" cy="829128"/>
          </a:xfrm>
          <a:prstGeom prst="rect">
            <a:avLst/>
          </a:prstGeom>
        </p:spPr>
      </p:pic>
      <p:pic>
        <p:nvPicPr>
          <p:cNvPr id="15" name="Attēls 14">
            <a:extLst>
              <a:ext uri="{FF2B5EF4-FFF2-40B4-BE49-F238E27FC236}">
                <a16:creationId xmlns:a16="http://schemas.microsoft.com/office/drawing/2014/main" id="{95BB5229-AA13-499B-9D2C-1C7537918C77}"/>
              </a:ext>
            </a:extLst>
          </p:cNvPr>
          <p:cNvPicPr>
            <a:picLocks noChangeAspect="1"/>
          </p:cNvPicPr>
          <p:nvPr/>
        </p:nvPicPr>
        <p:blipFill>
          <a:blip r:embed="rId12"/>
          <a:stretch>
            <a:fillRect/>
          </a:stretch>
        </p:blipFill>
        <p:spPr>
          <a:xfrm>
            <a:off x="8320161" y="52787"/>
            <a:ext cx="3871839" cy="2508278"/>
          </a:xfrm>
          <a:prstGeom prst="rect">
            <a:avLst/>
          </a:prstGeom>
        </p:spPr>
      </p:pic>
      <p:sp>
        <p:nvSpPr>
          <p:cNvPr id="18" name="Taisnstūris 17">
            <a:extLst>
              <a:ext uri="{FF2B5EF4-FFF2-40B4-BE49-F238E27FC236}">
                <a16:creationId xmlns:a16="http://schemas.microsoft.com/office/drawing/2014/main" id="{5304E6B5-93C9-4F3E-8BEC-537DF5A1C2E5}"/>
              </a:ext>
            </a:extLst>
          </p:cNvPr>
          <p:cNvSpPr/>
          <p:nvPr/>
        </p:nvSpPr>
        <p:spPr>
          <a:xfrm>
            <a:off x="106605" y="6371351"/>
            <a:ext cx="3602268" cy="369332"/>
          </a:xfrm>
          <a:prstGeom prst="rect">
            <a:avLst/>
          </a:prstGeom>
        </p:spPr>
        <p:txBody>
          <a:bodyPr wrap="none">
            <a:spAutoFit/>
          </a:bodyPr>
          <a:lstStyle/>
          <a:p>
            <a:r>
              <a:rPr lang="lv-LV" dirty="0">
                <a:solidFill>
                  <a:srgbClr val="09AFB7"/>
                </a:solidFill>
              </a:rPr>
              <a:t>Prezentācijai ir informatīvs raksturs</a:t>
            </a:r>
          </a:p>
        </p:txBody>
      </p:sp>
    </p:spTree>
    <p:extLst>
      <p:ext uri="{BB962C8B-B14F-4D97-AF65-F5344CB8AC3E}">
        <p14:creationId xmlns:p14="http://schemas.microsoft.com/office/powerpoint/2010/main" val="415367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tura vietturis 3">
            <a:extLst>
              <a:ext uri="{FF2B5EF4-FFF2-40B4-BE49-F238E27FC236}">
                <a16:creationId xmlns:a16="http://schemas.microsoft.com/office/drawing/2014/main" id="{D355C61F-C8F1-4977-8E1F-F16C0D9EA88C}"/>
              </a:ext>
            </a:extLst>
          </p:cNvPr>
          <p:cNvSpPr>
            <a:spLocks noGrp="1"/>
          </p:cNvSpPr>
          <p:nvPr>
            <p:ph sz="half" idx="1"/>
          </p:nvPr>
        </p:nvSpPr>
        <p:spPr>
          <a:xfrm>
            <a:off x="96385" y="388050"/>
            <a:ext cx="6211613" cy="5595247"/>
          </a:xfrm>
        </p:spPr>
        <p:txBody>
          <a:bodyPr rtlCol="0"/>
          <a:lstStyle/>
          <a:p>
            <a:pPr marL="0" indent="0" algn="just">
              <a:buNone/>
            </a:pPr>
            <a:r>
              <a:rPr lang="lv-LV" sz="2100" b="1" dirty="0">
                <a:solidFill>
                  <a:srgbClr val="09AFB7"/>
                </a:solidFill>
                <a:latin typeface="Candara" panose="020E0502030303020204" pitchFamily="34" charset="0"/>
              </a:rPr>
              <a:t>MK noteikumi Nr.590 </a:t>
            </a:r>
          </a:p>
          <a:p>
            <a:pPr marL="0" indent="0" algn="just">
              <a:buNone/>
            </a:pPr>
            <a:r>
              <a:rPr lang="lv-LV" sz="2100" dirty="0">
                <a:latin typeface="Candara" panose="020E0502030303020204" pitchFamily="34" charset="0"/>
              </a:rPr>
              <a:t>Valsts un Eiropas Savienības atbalsta piešķiršanas kārtība lauku attīstībai </a:t>
            </a:r>
            <a:r>
              <a:rPr lang="lv-LV" sz="2100" dirty="0" err="1">
                <a:latin typeface="Candara" panose="020E0502030303020204" pitchFamily="34" charset="0"/>
              </a:rPr>
              <a:t>apakšpasākumā</a:t>
            </a:r>
            <a:r>
              <a:rPr lang="lv-LV" sz="2100" dirty="0">
                <a:latin typeface="Candara" panose="020E0502030303020204" pitchFamily="34" charset="0"/>
              </a:rPr>
              <a:t> “Darbību īstenošana saskaņā ar sabiedrības virzītas vietējās attīstības stratēģiju” </a:t>
            </a:r>
          </a:p>
          <a:p>
            <a:pPr algn="just"/>
            <a:r>
              <a:rPr lang="lv-LV" sz="2400" dirty="0">
                <a:latin typeface="Candara" panose="020E0502030303020204" pitchFamily="34" charset="0"/>
              </a:rPr>
              <a:t>Projektu konkursa 8. kārtas izsludinātais finansējums -  </a:t>
            </a:r>
            <a:r>
              <a:rPr lang="lv-LV" sz="2400" b="1" dirty="0">
                <a:solidFill>
                  <a:srgbClr val="09AFB7"/>
                </a:solidFill>
                <a:latin typeface="Candara" panose="020E0502030303020204" pitchFamily="34" charset="0"/>
              </a:rPr>
              <a:t>242 632.10</a:t>
            </a:r>
            <a:r>
              <a:rPr lang="lv-LV" sz="2400" b="1" dirty="0">
                <a:solidFill>
                  <a:srgbClr val="09AFB7"/>
                </a:solidFill>
              </a:rPr>
              <a:t> </a:t>
            </a:r>
            <a:r>
              <a:rPr lang="lv-LV" sz="2400" b="1" dirty="0">
                <a:solidFill>
                  <a:srgbClr val="09AFB7"/>
                </a:solidFill>
                <a:latin typeface="Candara" panose="020E0502030303020204" pitchFamily="34" charset="0"/>
              </a:rPr>
              <a:t>EUR </a:t>
            </a:r>
          </a:p>
          <a:p>
            <a:pPr algn="just"/>
            <a:r>
              <a:rPr lang="lv-LV" sz="2400" b="1" dirty="0">
                <a:solidFill>
                  <a:srgbClr val="09AFB7"/>
                </a:solidFill>
                <a:latin typeface="Candara" panose="020E0502030303020204" pitchFamily="34" charset="0"/>
              </a:rPr>
              <a:t>Projekta pieteikumu iesniedz tikai elektroniskā veidā </a:t>
            </a:r>
            <a:r>
              <a:rPr lang="lv-LV" sz="2000" b="1" dirty="0">
                <a:solidFill>
                  <a:srgbClr val="09AFB7"/>
                </a:solidFill>
                <a:latin typeface="Candara" panose="020E0502030303020204" pitchFamily="34" charset="0"/>
              </a:rPr>
              <a:t>ar </a:t>
            </a:r>
            <a:r>
              <a:rPr lang="lv-LV" sz="2000" b="1" dirty="0">
                <a:solidFill>
                  <a:schemeClr val="accent2"/>
                </a:solidFill>
                <a:latin typeface="Candara" panose="020E0502030303020204" pitchFamily="34" charset="0"/>
              </a:rPr>
              <a:t>!!! </a:t>
            </a:r>
            <a:r>
              <a:rPr lang="lv-LV" sz="2000" b="1" dirty="0">
                <a:solidFill>
                  <a:srgbClr val="09AFB7"/>
                </a:solidFill>
                <a:latin typeface="Candara" panose="020E0502030303020204" pitchFamily="34" charset="0"/>
              </a:rPr>
              <a:t>LAD klienta Nr.</a:t>
            </a:r>
            <a:endParaRPr lang="lv-LV" sz="2000" dirty="0">
              <a:solidFill>
                <a:srgbClr val="09AFB7"/>
              </a:solidFill>
              <a:latin typeface="Candara" panose="020E0502030303020204" pitchFamily="34" charset="0"/>
            </a:endParaRPr>
          </a:p>
          <a:p>
            <a:pPr lvl="0" algn="just"/>
            <a:r>
              <a:rPr lang="lv-LV" sz="2100" dirty="0">
                <a:latin typeface="Candara" panose="020E0502030303020204" pitchFamily="34" charset="0"/>
              </a:rPr>
              <a:t>Lauku atbalsta dienesta Elektroniskās pieteikšanās sistēmā - </a:t>
            </a:r>
            <a:r>
              <a:rPr lang="lv-LV" sz="2100" u="sng" dirty="0">
                <a:solidFill>
                  <a:srgbClr val="09AFB7"/>
                </a:solidFill>
                <a:latin typeface="Candara" panose="020E0502030303020204" pitchFamily="34" charset="0"/>
                <a:hlinkClick r:id="rId2">
                  <a:extLst>
                    <a:ext uri="{A12FA001-AC4F-418D-AE19-62706E023703}">
                      <ahyp:hlinkClr xmlns:ahyp="http://schemas.microsoft.com/office/drawing/2018/hyperlinkcolor" val="tx"/>
                    </a:ext>
                  </a:extLst>
                </a:hlinkClick>
              </a:rPr>
              <a:t>https://eps.lad.gov.lv/login</a:t>
            </a:r>
            <a:r>
              <a:rPr lang="lv-LV" sz="2100" dirty="0">
                <a:solidFill>
                  <a:srgbClr val="09AFB7"/>
                </a:solidFill>
                <a:latin typeface="Candara" panose="020E0502030303020204" pitchFamily="34" charset="0"/>
              </a:rPr>
              <a:t> </a:t>
            </a:r>
          </a:p>
          <a:p>
            <a:pPr lvl="0" algn="just">
              <a:buFont typeface="Wingdings" panose="05000000000000000000" pitchFamily="2" charset="2"/>
              <a:buChar char="Ø"/>
            </a:pPr>
            <a:r>
              <a:rPr lang="lv-LV" sz="2100" dirty="0">
                <a:latin typeface="Candara" panose="020E0502030303020204" pitchFamily="34" charset="0"/>
              </a:rPr>
              <a:t>Aktivitāte “Vietējās ekonomikas stiprināšanas iniciatīvas”  </a:t>
            </a:r>
          </a:p>
          <a:p>
            <a:pPr lvl="0" algn="just">
              <a:buFont typeface="Wingdings" panose="05000000000000000000" pitchFamily="2" charset="2"/>
              <a:buChar char="Ø"/>
            </a:pPr>
            <a:r>
              <a:rPr lang="lv-LV" sz="2100" dirty="0">
                <a:latin typeface="Candara" panose="020E0502030303020204" pitchFamily="34" charset="0"/>
              </a:rPr>
              <a:t>Aktivitāte “Vietas potenciāla attīstības iniciatīvas" </a:t>
            </a:r>
          </a:p>
          <a:p>
            <a:pPr lvl="0" algn="just">
              <a:buFont typeface="Wingdings" panose="05000000000000000000" pitchFamily="2" charset="2"/>
              <a:buChar char="Ø"/>
            </a:pPr>
            <a:endParaRPr lang="lv-LV" sz="1100" dirty="0">
              <a:solidFill>
                <a:schemeClr val="accent1"/>
              </a:solidFill>
              <a:latin typeface="Candara" panose="020E0502030303020204" pitchFamily="34" charset="0"/>
              <a:hlinkClick r:id="rId3"/>
            </a:endParaRPr>
          </a:p>
          <a:p>
            <a:pPr marL="0" lvl="0" indent="0" algn="ctr">
              <a:buNone/>
            </a:pPr>
            <a:r>
              <a:rPr lang="lv-LV" sz="2100" b="1" dirty="0">
                <a:solidFill>
                  <a:schemeClr val="accent1"/>
                </a:solidFill>
                <a:hlinkClick r:id="rId3"/>
              </a:rPr>
              <a:t>Veidlapas, rokasgrāmatas</a:t>
            </a:r>
            <a:endParaRPr lang="lv-LV" sz="2100" b="1" dirty="0">
              <a:solidFill>
                <a:schemeClr val="accent1"/>
              </a:solidFill>
            </a:endParaRPr>
          </a:p>
        </p:txBody>
      </p:sp>
      <p:pic>
        <p:nvPicPr>
          <p:cNvPr id="9" name="Attēla vietturis 8" descr="Plauksta pieskaras mobilajam tālrunim">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a:xfrm>
            <a:off x="6463862" y="-1"/>
            <a:ext cx="5728138" cy="6371351"/>
          </a:xfrm>
        </p:spPr>
      </p:pic>
      <p:sp>
        <p:nvSpPr>
          <p:cNvPr id="20" name="Taisnstūris 19" descr="Izcēluma bloks">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lv-LV" dirty="0"/>
          </a:p>
        </p:txBody>
      </p:sp>
      <p:sp>
        <p:nvSpPr>
          <p:cNvPr id="2" name="Virsraksts 1">
            <a:extLst>
              <a:ext uri="{FF2B5EF4-FFF2-40B4-BE49-F238E27FC236}">
                <a16:creationId xmlns:a16="http://schemas.microsoft.com/office/drawing/2014/main" id="{3560F281-4FF6-4617-A809-AC9C15ECF18A}"/>
              </a:ext>
            </a:extLst>
          </p:cNvPr>
          <p:cNvSpPr>
            <a:spLocks noGrp="1"/>
          </p:cNvSpPr>
          <p:nvPr>
            <p:ph type="title"/>
          </p:nvPr>
        </p:nvSpPr>
        <p:spPr>
          <a:xfrm>
            <a:off x="7310301" y="3754948"/>
            <a:ext cx="4648200" cy="985000"/>
          </a:xfrm>
        </p:spPr>
        <p:txBody>
          <a:bodyPr rtlCol="0"/>
          <a:lstStyle/>
          <a:p>
            <a:pPr rtl="0"/>
            <a:r>
              <a:rPr lang="lv-LV" sz="3600" dirty="0"/>
              <a:t>Pieteikšanās  kārtība  un iesniedzamie  dokumenti</a:t>
            </a:r>
          </a:p>
        </p:txBody>
      </p:sp>
      <p:sp>
        <p:nvSpPr>
          <p:cNvPr id="3" name="Teksta vietturis 2">
            <a:extLst>
              <a:ext uri="{FF2B5EF4-FFF2-40B4-BE49-F238E27FC236}">
                <a16:creationId xmlns:a16="http://schemas.microsoft.com/office/drawing/2014/main" id="{611DC577-0A95-47D0-95D9-5F8DA763D46B}"/>
              </a:ext>
            </a:extLst>
          </p:cNvPr>
          <p:cNvSpPr>
            <a:spLocks noGrp="1"/>
          </p:cNvSpPr>
          <p:nvPr>
            <p:ph type="body" sz="quarter" idx="32"/>
          </p:nvPr>
        </p:nvSpPr>
        <p:spPr>
          <a:xfrm>
            <a:off x="7327142" y="4763924"/>
            <a:ext cx="4648200" cy="1162800"/>
          </a:xfrm>
        </p:spPr>
        <p:txBody>
          <a:bodyPr rtlCol="0"/>
          <a:lstStyle/>
          <a:p>
            <a:pPr algn="ctr"/>
            <a:r>
              <a:rPr lang="lv-LV" dirty="0">
                <a:solidFill>
                  <a:schemeClr val="accent1">
                    <a:lumMod val="75000"/>
                  </a:schemeClr>
                </a:solidFill>
                <a:latin typeface="Arial" panose="020B0604020202020204" pitchFamily="34" charset="0"/>
                <a:cs typeface="Arial" panose="020B0604020202020204" pitchFamily="34" charset="0"/>
              </a:rPr>
              <a:t>Pasākumu īstenošana notiek </a:t>
            </a:r>
            <a:br>
              <a:rPr lang="lv-LV" dirty="0">
                <a:solidFill>
                  <a:schemeClr val="accent1">
                    <a:lumMod val="75000"/>
                  </a:schemeClr>
                </a:solidFill>
                <a:latin typeface="Arial" panose="020B0604020202020204" pitchFamily="34" charset="0"/>
                <a:cs typeface="Arial" panose="020B0604020202020204" pitchFamily="34" charset="0"/>
              </a:rPr>
            </a:br>
            <a:r>
              <a:rPr lang="lv-LV" dirty="0">
                <a:solidFill>
                  <a:schemeClr val="accent1">
                    <a:lumMod val="75000"/>
                  </a:schemeClr>
                </a:solidFill>
                <a:latin typeface="Arial" panose="020B0604020202020204" pitchFamily="34" charset="0"/>
                <a:cs typeface="Arial" panose="020B0604020202020204" pitchFamily="34" charset="0"/>
              </a:rPr>
              <a:t>ar Eiropas lauksaimniecības fonda </a:t>
            </a:r>
            <a:br>
              <a:rPr lang="lv-LV" dirty="0">
                <a:solidFill>
                  <a:schemeClr val="accent1">
                    <a:lumMod val="75000"/>
                  </a:schemeClr>
                </a:solidFill>
                <a:latin typeface="Arial" panose="020B0604020202020204" pitchFamily="34" charset="0"/>
                <a:cs typeface="Arial" panose="020B0604020202020204" pitchFamily="34" charset="0"/>
              </a:rPr>
            </a:br>
            <a:r>
              <a:rPr lang="lv-LV" dirty="0">
                <a:solidFill>
                  <a:schemeClr val="accent1">
                    <a:lumMod val="75000"/>
                  </a:schemeClr>
                </a:solidFill>
                <a:latin typeface="Arial" panose="020B0604020202020204" pitchFamily="34" charset="0"/>
                <a:cs typeface="Arial" panose="020B0604020202020204" pitchFamily="34" charset="0"/>
              </a:rPr>
              <a:t>lauku attīstībai (ELFLA) atbalstu</a:t>
            </a:r>
            <a:br>
              <a:rPr lang="lv-LV" sz="1100" dirty="0">
                <a:latin typeface="Arial" panose="020B0604020202020204" pitchFamily="34" charset="0"/>
                <a:cs typeface="Arial" panose="020B0604020202020204" pitchFamily="34" charset="0"/>
              </a:rPr>
            </a:br>
            <a:endParaRPr lang="lv-LV" dirty="0"/>
          </a:p>
        </p:txBody>
      </p:sp>
      <p:sp>
        <p:nvSpPr>
          <p:cNvPr id="6" name="Slaida numura vietturis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rtlCol="0"/>
          <a:lstStyle/>
          <a:p>
            <a:pPr rtl="0"/>
            <a:fld id="{19B51A1E-902D-48AF-9020-955120F399B6}" type="slidenum">
              <a:rPr lang="lv-LV" smtClean="0"/>
              <a:pPr/>
              <a:t>2</a:t>
            </a:fld>
            <a:endParaRPr lang="lv-LV" dirty="0"/>
          </a:p>
        </p:txBody>
      </p:sp>
      <p:pic>
        <p:nvPicPr>
          <p:cNvPr id="8" name="Attēls 7">
            <a:extLst>
              <a:ext uri="{FF2B5EF4-FFF2-40B4-BE49-F238E27FC236}">
                <a16:creationId xmlns:a16="http://schemas.microsoft.com/office/drawing/2014/main" id="{673FE286-3DCA-4353-B70A-DC6A2921FC7E}"/>
              </a:ext>
            </a:extLst>
          </p:cNvPr>
          <p:cNvPicPr>
            <a:picLocks noChangeAspect="1"/>
          </p:cNvPicPr>
          <p:nvPr/>
        </p:nvPicPr>
        <p:blipFill>
          <a:blip r:embed="rId5"/>
          <a:stretch>
            <a:fillRect/>
          </a:stretch>
        </p:blipFill>
        <p:spPr>
          <a:xfrm>
            <a:off x="6463861" y="5974676"/>
            <a:ext cx="5760327" cy="828675"/>
          </a:xfrm>
          <a:prstGeom prst="rect">
            <a:avLst/>
          </a:prstGeom>
        </p:spPr>
      </p:pic>
    </p:spTree>
    <p:extLst>
      <p:ext uri="{BB962C8B-B14F-4D97-AF65-F5344CB8AC3E}">
        <p14:creationId xmlns:p14="http://schemas.microsoft.com/office/powerpoint/2010/main" val="132974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ttēla vietturis 13" descr="Roka, kas raksta uz līmlapiņas">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0" y="0"/>
            <a:ext cx="4637126" cy="4468199"/>
          </a:xfrm>
        </p:spPr>
      </p:pic>
      <p:sp>
        <p:nvSpPr>
          <p:cNvPr id="20" name="Taisnstūris 19" descr="Izcēluma bloks">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lv-LV" dirty="0"/>
          </a:p>
        </p:txBody>
      </p:sp>
      <p:sp>
        <p:nvSpPr>
          <p:cNvPr id="2" name="Virsraksts 1">
            <a:extLst>
              <a:ext uri="{FF2B5EF4-FFF2-40B4-BE49-F238E27FC236}">
                <a16:creationId xmlns:a16="http://schemas.microsoft.com/office/drawing/2014/main" id="{3560F281-4FF6-4617-A809-AC9C15ECF18A}"/>
              </a:ext>
            </a:extLst>
          </p:cNvPr>
          <p:cNvSpPr>
            <a:spLocks noGrp="1"/>
          </p:cNvSpPr>
          <p:nvPr>
            <p:ph type="title"/>
          </p:nvPr>
        </p:nvSpPr>
        <p:spPr>
          <a:xfrm>
            <a:off x="5316501" y="0"/>
            <a:ext cx="6840302" cy="616644"/>
          </a:xfrm>
        </p:spPr>
        <p:txBody>
          <a:bodyPr rtlCol="0"/>
          <a:lstStyle/>
          <a:p>
            <a:pPr algn="ctr" rtl="0"/>
            <a:r>
              <a:rPr lang="lv-LV" sz="3200" b="0" dirty="0">
                <a:solidFill>
                  <a:srgbClr val="09AFB7"/>
                </a:solidFill>
                <a:latin typeface="Corbel" panose="020B0503020204020204" pitchFamily="34" charset="0"/>
              </a:rPr>
              <a:t>Uzņēmējdarbības  rīcības</a:t>
            </a:r>
          </a:p>
        </p:txBody>
      </p:sp>
      <p:sp>
        <p:nvSpPr>
          <p:cNvPr id="3" name="Teksta vietturis 2">
            <a:extLst>
              <a:ext uri="{FF2B5EF4-FFF2-40B4-BE49-F238E27FC236}">
                <a16:creationId xmlns:a16="http://schemas.microsoft.com/office/drawing/2014/main" id="{611DC577-0A95-47D0-95D9-5F8DA763D46B}"/>
              </a:ext>
            </a:extLst>
          </p:cNvPr>
          <p:cNvSpPr>
            <a:spLocks noGrp="1"/>
          </p:cNvSpPr>
          <p:nvPr>
            <p:ph type="body" sz="quarter" idx="32"/>
          </p:nvPr>
        </p:nvSpPr>
        <p:spPr>
          <a:xfrm>
            <a:off x="1469352" y="7280744"/>
            <a:ext cx="6056813" cy="590155"/>
          </a:xfrm>
        </p:spPr>
        <p:txBody>
          <a:bodyPr rtlCol="0"/>
          <a:lstStyle/>
          <a:p>
            <a:pPr rtl="0"/>
            <a:endParaRPr lang="lv-LV" dirty="0"/>
          </a:p>
        </p:txBody>
      </p:sp>
      <p:sp>
        <p:nvSpPr>
          <p:cNvPr id="4" name="Satura vietturis 3">
            <a:extLst>
              <a:ext uri="{FF2B5EF4-FFF2-40B4-BE49-F238E27FC236}">
                <a16:creationId xmlns:a16="http://schemas.microsoft.com/office/drawing/2014/main" id="{D355C61F-C8F1-4977-8E1F-F16C0D9EA88C}"/>
              </a:ext>
            </a:extLst>
          </p:cNvPr>
          <p:cNvSpPr>
            <a:spLocks noGrp="1"/>
          </p:cNvSpPr>
          <p:nvPr>
            <p:ph sz="half" idx="1"/>
          </p:nvPr>
        </p:nvSpPr>
        <p:spPr>
          <a:xfrm>
            <a:off x="4733321" y="769580"/>
            <a:ext cx="7318979" cy="2434047"/>
          </a:xfrm>
        </p:spPr>
        <p:txBody>
          <a:bodyPr rtlCol="0"/>
          <a:lstStyle/>
          <a:p>
            <a:pPr marL="0" lvl="0" indent="0" algn="just">
              <a:buNone/>
            </a:pPr>
            <a:r>
              <a:rPr lang="lv-LV" sz="2200" b="1" dirty="0">
                <a:latin typeface="Corbel" panose="020B0503020204020204" pitchFamily="34" charset="0"/>
              </a:rPr>
              <a:t>1.1. “Atbalsts jaunu produktu un pakalpojumu radīšanai, esošo produktu un pakalpojumu attīstīšanai, to realizēšanai tirgū, kā arī kvalitatīvu darba apstākļu radīšanai, darbinieku kompetenču un produktivitātes celšanai” </a:t>
            </a:r>
          </a:p>
          <a:p>
            <a:pPr marL="0" lvl="0" indent="0" algn="just">
              <a:buNone/>
            </a:pPr>
            <a:r>
              <a:rPr lang="lv-LV" sz="2200" b="1" dirty="0">
                <a:latin typeface="Corbel" panose="020B0503020204020204" pitchFamily="34" charset="0"/>
              </a:rPr>
              <a:t>1.2. “Atbalsts lauksaimniecības produktu pārstrādei, tai skaitā pašu saražotās produkcijas iepakošanai, tās realizēšanai tirgū, kā arī kvalitatīvu darba apstākļu radīšanai, darbinieku kompetenču un produktivitātes celšanai” </a:t>
            </a:r>
            <a:endParaRPr lang="lv-LV" sz="2200" b="1" u="sng" dirty="0">
              <a:solidFill>
                <a:schemeClr val="tx2"/>
              </a:solidFill>
            </a:endParaRPr>
          </a:p>
          <a:p>
            <a:pPr marL="0" lvl="0" indent="0" algn="just">
              <a:buNone/>
            </a:pPr>
            <a:r>
              <a:rPr lang="lv-LV" sz="2200" b="1" dirty="0">
                <a:latin typeface="Corbel" panose="020B0503020204020204" pitchFamily="34" charset="0"/>
              </a:rPr>
              <a:t>1.3. “Atbalsts vides radīšanai vai labiekārtošanai, kurā tiek realizēta vietējā produkcija, un jaunu realizācijas veidu īstenošanai, atpazīstamības tēla   veidošanai, kā arī darbinieku kompetenču un produktivitātes celšanai” </a:t>
            </a:r>
          </a:p>
          <a:p>
            <a:pPr marL="0" lvl="0" indent="0" algn="ctr">
              <a:buNone/>
            </a:pPr>
            <a:r>
              <a:rPr lang="lv-LV" sz="3200" dirty="0">
                <a:solidFill>
                  <a:srgbClr val="09AFB7"/>
                </a:solidFill>
                <a:latin typeface="Corbel" panose="020B0503020204020204" pitchFamily="34" charset="0"/>
              </a:rPr>
              <a:t>Sabiedriskā labuma projektu rīcības</a:t>
            </a:r>
          </a:p>
          <a:p>
            <a:pPr marL="0" indent="0" algn="just">
              <a:buNone/>
            </a:pPr>
            <a:r>
              <a:rPr lang="lv-LV" sz="2200" b="1" dirty="0">
                <a:latin typeface="Corbel" panose="020B0503020204020204" pitchFamily="34" charset="0"/>
              </a:rPr>
              <a:t>2.2. “Atbalsts sabiedrisko aktivitāšu dažādošanai vietējiem iedzīvotājiem” </a:t>
            </a:r>
            <a:endParaRPr lang="lv-LV" sz="2200" dirty="0">
              <a:solidFill>
                <a:schemeClr val="accent1"/>
              </a:solidFill>
              <a:latin typeface="Corbel" panose="020B0503020204020204" pitchFamily="34" charset="0"/>
            </a:endParaRPr>
          </a:p>
        </p:txBody>
      </p:sp>
      <p:sp>
        <p:nvSpPr>
          <p:cNvPr id="6" name="Slaida numura vietturis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rtlCol="0"/>
          <a:lstStyle/>
          <a:p>
            <a:pPr rtl="0"/>
            <a:fld id="{19B51A1E-902D-48AF-9020-955120F399B6}" type="slidenum">
              <a:rPr lang="lv-LV" smtClean="0"/>
              <a:pPr rtl="0"/>
              <a:t>3</a:t>
            </a:fld>
            <a:endParaRPr lang="lv-LV" dirty="0"/>
          </a:p>
        </p:txBody>
      </p:sp>
      <p:sp>
        <p:nvSpPr>
          <p:cNvPr id="5" name="Kājenes vietturis 4"/>
          <p:cNvSpPr>
            <a:spLocks noGrp="1"/>
          </p:cNvSpPr>
          <p:nvPr>
            <p:ph type="ftr" sz="quarter" idx="13"/>
          </p:nvPr>
        </p:nvSpPr>
        <p:spPr/>
        <p:txBody>
          <a:bodyPr/>
          <a:lstStyle/>
          <a:p>
            <a:pPr rtl="0"/>
            <a:r>
              <a:rPr lang="lv-LV" dirty="0"/>
              <a:t>Kājenes pievienošana</a:t>
            </a:r>
          </a:p>
        </p:txBody>
      </p:sp>
      <p:pic>
        <p:nvPicPr>
          <p:cNvPr id="7" name="Attēls 6">
            <a:extLst>
              <a:ext uri="{FF2B5EF4-FFF2-40B4-BE49-F238E27FC236}">
                <a16:creationId xmlns:a16="http://schemas.microsoft.com/office/drawing/2014/main" id="{186C8822-1F27-4FF1-BFA5-A3ABA14F197E}"/>
              </a:ext>
            </a:extLst>
          </p:cNvPr>
          <p:cNvPicPr>
            <a:picLocks noChangeAspect="1"/>
          </p:cNvPicPr>
          <p:nvPr/>
        </p:nvPicPr>
        <p:blipFill>
          <a:blip r:embed="rId3"/>
          <a:stretch>
            <a:fillRect/>
          </a:stretch>
        </p:blipFill>
        <p:spPr>
          <a:xfrm>
            <a:off x="-173640" y="3763648"/>
            <a:ext cx="4984405" cy="3094352"/>
          </a:xfrm>
          <a:prstGeom prst="rect">
            <a:avLst/>
          </a:prstGeom>
        </p:spPr>
      </p:pic>
      <p:pic>
        <p:nvPicPr>
          <p:cNvPr id="8" name="Attēls 7">
            <a:extLst>
              <a:ext uri="{FF2B5EF4-FFF2-40B4-BE49-F238E27FC236}">
                <a16:creationId xmlns:a16="http://schemas.microsoft.com/office/drawing/2014/main" id="{392D8E64-F218-4E29-8F3A-B04854A50163}"/>
              </a:ext>
            </a:extLst>
          </p:cNvPr>
          <p:cNvPicPr>
            <a:picLocks noChangeAspect="1"/>
          </p:cNvPicPr>
          <p:nvPr/>
        </p:nvPicPr>
        <p:blipFill>
          <a:blip r:embed="rId4"/>
          <a:stretch>
            <a:fillRect/>
          </a:stretch>
        </p:blipFill>
        <p:spPr>
          <a:xfrm>
            <a:off x="5715025" y="6044847"/>
            <a:ext cx="6492803" cy="730656"/>
          </a:xfrm>
          <a:prstGeom prst="rect">
            <a:avLst/>
          </a:prstGeom>
        </p:spPr>
      </p:pic>
    </p:spTree>
    <p:extLst>
      <p:ext uri="{BB962C8B-B14F-4D97-AF65-F5344CB8AC3E}">
        <p14:creationId xmlns:p14="http://schemas.microsoft.com/office/powerpoint/2010/main" val="72209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atura vietturis 7">
            <a:extLst>
              <a:ext uri="{FF2B5EF4-FFF2-40B4-BE49-F238E27FC236}">
                <a16:creationId xmlns:a16="http://schemas.microsoft.com/office/drawing/2014/main" id="{261B2454-1543-46C6-9CEB-1CCC9696D7E4}"/>
              </a:ext>
            </a:extLst>
          </p:cNvPr>
          <p:cNvPicPr>
            <a:picLocks noGrp="1" noChangeAspect="1"/>
          </p:cNvPicPr>
          <p:nvPr>
            <p:ph sz="half" idx="1"/>
          </p:nvPr>
        </p:nvPicPr>
        <p:blipFill>
          <a:blip r:embed="rId2"/>
          <a:stretch>
            <a:fillRect/>
          </a:stretch>
        </p:blipFill>
        <p:spPr>
          <a:xfrm>
            <a:off x="-217116" y="0"/>
            <a:ext cx="3363131" cy="3200400"/>
          </a:xfrm>
          <a:prstGeom prst="rect">
            <a:avLst/>
          </a:prstGeom>
        </p:spPr>
      </p:pic>
      <p:sp>
        <p:nvSpPr>
          <p:cNvPr id="7" name="Slaida numura vietturis 6">
            <a:extLst>
              <a:ext uri="{FF2B5EF4-FFF2-40B4-BE49-F238E27FC236}">
                <a16:creationId xmlns:a16="http://schemas.microsoft.com/office/drawing/2014/main" id="{20C0A68C-F6DC-4422-AE99-5E9167510F5B}"/>
              </a:ext>
            </a:extLst>
          </p:cNvPr>
          <p:cNvSpPr>
            <a:spLocks noGrp="1"/>
          </p:cNvSpPr>
          <p:nvPr>
            <p:ph type="sldNum" sz="quarter" idx="33"/>
          </p:nvPr>
        </p:nvSpPr>
        <p:spPr/>
        <p:txBody>
          <a:bodyPr/>
          <a:lstStyle/>
          <a:p>
            <a:pPr rtl="0"/>
            <a:fld id="{19B51A1E-902D-48AF-9020-955120F399B6}" type="slidenum">
              <a:rPr lang="lv-LV" smtClean="0"/>
              <a:pPr rtl="0"/>
              <a:t>4</a:t>
            </a:fld>
            <a:endParaRPr lang="lv-LV" dirty="0"/>
          </a:p>
        </p:txBody>
      </p:sp>
      <p:sp>
        <p:nvSpPr>
          <p:cNvPr id="9" name="Taisnstūris 8">
            <a:extLst>
              <a:ext uri="{FF2B5EF4-FFF2-40B4-BE49-F238E27FC236}">
                <a16:creationId xmlns:a16="http://schemas.microsoft.com/office/drawing/2014/main" id="{BE8CAC86-EF25-41EC-B257-A62BC18AB0C0}"/>
              </a:ext>
            </a:extLst>
          </p:cNvPr>
          <p:cNvSpPr/>
          <p:nvPr/>
        </p:nvSpPr>
        <p:spPr>
          <a:xfrm>
            <a:off x="3146015" y="334169"/>
            <a:ext cx="8359097" cy="3062377"/>
          </a:xfrm>
          <a:prstGeom prst="rect">
            <a:avLst/>
          </a:prstGeom>
        </p:spPr>
        <p:txBody>
          <a:bodyPr wrap="square">
            <a:spAutoFit/>
          </a:bodyPr>
          <a:lstStyle/>
          <a:p>
            <a:pPr algn="just"/>
            <a:r>
              <a:rPr lang="lv-LV" sz="2400" b="1" u="sng" dirty="0"/>
              <a:t>Uzņēmējdarbības projektiem attiecināmo izmaksu summa:   </a:t>
            </a:r>
          </a:p>
          <a:p>
            <a:pPr algn="just"/>
            <a:endParaRPr lang="lv-LV" sz="900" b="1" u="sng" dirty="0"/>
          </a:p>
          <a:p>
            <a:pPr marL="342900" indent="-342900" algn="just">
              <a:buFont typeface="Arial" panose="020B0604020202020204" pitchFamily="34" charset="0"/>
              <a:buChar char="•"/>
            </a:pPr>
            <a:r>
              <a:rPr lang="lv-LV" sz="2400" b="1" dirty="0">
                <a:solidFill>
                  <a:srgbClr val="09AFB7"/>
                </a:solidFill>
              </a:rPr>
              <a:t>50 000 EUR;</a:t>
            </a:r>
            <a:endParaRPr lang="lv-LV" sz="2400" dirty="0">
              <a:solidFill>
                <a:srgbClr val="09AFB7"/>
              </a:solidFill>
            </a:endParaRPr>
          </a:p>
          <a:p>
            <a:pPr marL="342900" indent="-342900" algn="just">
              <a:buFont typeface="Arial" panose="020B0604020202020204" pitchFamily="34" charset="0"/>
              <a:buChar char="•"/>
            </a:pPr>
            <a:r>
              <a:rPr lang="lv-LV" sz="2400" b="1" dirty="0">
                <a:solidFill>
                  <a:srgbClr val="09AFB7"/>
                </a:solidFill>
              </a:rPr>
              <a:t>70 000 EUR</a:t>
            </a:r>
            <a:r>
              <a:rPr lang="lv-LV" sz="2400" dirty="0">
                <a:solidFill>
                  <a:srgbClr val="09AFB7"/>
                </a:solidFill>
              </a:rPr>
              <a:t> </a:t>
            </a:r>
            <a:r>
              <a:rPr lang="lv-LV" sz="2400" dirty="0"/>
              <a:t>– ja ieguldījumi būvniecībā sastāda vismaz 70% no projekta attiecināmo izmaksu summas;</a:t>
            </a:r>
          </a:p>
          <a:p>
            <a:pPr algn="just"/>
            <a:endParaRPr lang="lv-LV" sz="800" dirty="0"/>
          </a:p>
          <a:p>
            <a:pPr algn="just"/>
            <a:endParaRPr lang="lv-LV" sz="800" dirty="0"/>
          </a:p>
          <a:p>
            <a:pPr algn="just"/>
            <a:r>
              <a:rPr lang="lv-LV" sz="2400" dirty="0"/>
              <a:t>Atbalsta intensitāte –</a:t>
            </a:r>
            <a:r>
              <a:rPr lang="lv-LV" sz="2400" b="1" dirty="0"/>
              <a:t> </a:t>
            </a:r>
            <a:r>
              <a:rPr lang="lv-LV" sz="2400" b="1" dirty="0">
                <a:solidFill>
                  <a:srgbClr val="09AFB7"/>
                </a:solidFill>
              </a:rPr>
              <a:t>70 %</a:t>
            </a:r>
          </a:p>
          <a:p>
            <a:pPr algn="just"/>
            <a:r>
              <a:rPr lang="lv-LV" sz="2400" dirty="0"/>
              <a:t>Kopprojektiem </a:t>
            </a:r>
            <a:r>
              <a:rPr lang="lv-LV" sz="2400" b="1" dirty="0">
                <a:solidFill>
                  <a:srgbClr val="09AFB7"/>
                </a:solidFill>
              </a:rPr>
              <a:t>80%</a:t>
            </a:r>
            <a:endParaRPr lang="lv-LV" sz="2400" dirty="0">
              <a:solidFill>
                <a:srgbClr val="09AFB7"/>
              </a:solidFill>
            </a:endParaRPr>
          </a:p>
          <a:p>
            <a:r>
              <a:rPr lang="lv-LV" sz="2400" dirty="0"/>
              <a:t>     </a:t>
            </a:r>
            <a:r>
              <a:rPr lang="lv-LV" sz="2400" b="1" dirty="0">
                <a:solidFill>
                  <a:schemeClr val="accent2"/>
                </a:solidFill>
              </a:rPr>
              <a:t>!!! Finansējums tiek atmaksāts pēc projekta īstenošanas</a:t>
            </a:r>
            <a:endParaRPr lang="lv-LV" sz="2400" b="1" dirty="0"/>
          </a:p>
        </p:txBody>
      </p:sp>
      <p:sp>
        <p:nvSpPr>
          <p:cNvPr id="13" name="Taisnstūris 12">
            <a:extLst>
              <a:ext uri="{FF2B5EF4-FFF2-40B4-BE49-F238E27FC236}">
                <a16:creationId xmlns:a16="http://schemas.microsoft.com/office/drawing/2014/main" id="{6302AAEE-14A3-4ED8-A39F-505D11A86924}"/>
              </a:ext>
            </a:extLst>
          </p:cNvPr>
          <p:cNvSpPr/>
          <p:nvPr/>
        </p:nvSpPr>
        <p:spPr>
          <a:xfrm>
            <a:off x="168166" y="4093804"/>
            <a:ext cx="8203323" cy="1908215"/>
          </a:xfrm>
          <a:prstGeom prst="rect">
            <a:avLst/>
          </a:prstGeom>
        </p:spPr>
        <p:txBody>
          <a:bodyPr wrap="square">
            <a:spAutoFit/>
          </a:bodyPr>
          <a:lstStyle/>
          <a:p>
            <a:r>
              <a:rPr lang="lv-LV" sz="2400" b="1" u="sng" dirty="0"/>
              <a:t>Sabiedriskā labuma projektiem attiecināmo izmaksu summa:   </a:t>
            </a:r>
          </a:p>
          <a:p>
            <a:pPr marL="342900" indent="-342900">
              <a:buFont typeface="Arial" panose="020B0604020202020204" pitchFamily="34" charset="0"/>
              <a:buChar char="•"/>
            </a:pPr>
            <a:r>
              <a:rPr lang="lv-LV" sz="2400" dirty="0"/>
              <a:t>Rīcībā 2.2. – </a:t>
            </a:r>
            <a:r>
              <a:rPr lang="lv-LV" sz="2400" b="1" dirty="0">
                <a:solidFill>
                  <a:srgbClr val="09AFB7"/>
                </a:solidFill>
              </a:rPr>
              <a:t>10 000 EUR.</a:t>
            </a:r>
          </a:p>
          <a:p>
            <a:endParaRPr lang="lv-LV" sz="800" dirty="0"/>
          </a:p>
          <a:p>
            <a:r>
              <a:rPr lang="lv-LV" sz="2400" dirty="0"/>
              <a:t>Atbalsta intensitāte – </a:t>
            </a:r>
            <a:r>
              <a:rPr lang="lv-LV" sz="2400" b="1" dirty="0">
                <a:solidFill>
                  <a:srgbClr val="09AFB7"/>
                </a:solidFill>
              </a:rPr>
              <a:t>90 % </a:t>
            </a:r>
          </a:p>
          <a:p>
            <a:endParaRPr lang="lv-LV" sz="1400" b="1" dirty="0">
              <a:solidFill>
                <a:srgbClr val="09AFB7"/>
              </a:solidFill>
            </a:endParaRPr>
          </a:p>
          <a:p>
            <a:pPr algn="ctr"/>
            <a:r>
              <a:rPr lang="lv-LV" sz="2400" b="1" dirty="0">
                <a:solidFill>
                  <a:schemeClr val="accent2"/>
                </a:solidFill>
              </a:rPr>
              <a:t>            !!! Pašvaldībām, biedrībām - </a:t>
            </a:r>
            <a:r>
              <a:rPr lang="lv-LV" sz="2400" b="1" dirty="0" err="1">
                <a:solidFill>
                  <a:schemeClr val="accent2"/>
                </a:solidFill>
              </a:rPr>
              <a:t>priekšfinansējums</a:t>
            </a:r>
            <a:endParaRPr lang="lv-LV" sz="2400" b="1" dirty="0">
              <a:solidFill>
                <a:schemeClr val="accent2"/>
              </a:solidFill>
            </a:endParaRPr>
          </a:p>
        </p:txBody>
      </p:sp>
      <p:pic>
        <p:nvPicPr>
          <p:cNvPr id="16" name="Attēls 15">
            <a:extLst>
              <a:ext uri="{FF2B5EF4-FFF2-40B4-BE49-F238E27FC236}">
                <a16:creationId xmlns:a16="http://schemas.microsoft.com/office/drawing/2014/main" id="{0A90AAE7-FBE3-4665-86DF-F85BAE77F574}"/>
              </a:ext>
            </a:extLst>
          </p:cNvPr>
          <p:cNvPicPr>
            <a:picLocks noChangeAspect="1"/>
          </p:cNvPicPr>
          <p:nvPr/>
        </p:nvPicPr>
        <p:blipFill>
          <a:blip r:embed="rId3"/>
          <a:stretch>
            <a:fillRect/>
          </a:stretch>
        </p:blipFill>
        <p:spPr>
          <a:xfrm>
            <a:off x="9166559" y="4093804"/>
            <a:ext cx="3139221" cy="4074950"/>
          </a:xfrm>
          <a:prstGeom prst="rect">
            <a:avLst/>
          </a:prstGeom>
        </p:spPr>
      </p:pic>
    </p:spTree>
    <p:extLst>
      <p:ext uri="{BB962C8B-B14F-4D97-AF65-F5344CB8AC3E}">
        <p14:creationId xmlns:p14="http://schemas.microsoft.com/office/powerpoint/2010/main" val="63912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ida numura vietturis 6">
            <a:extLst>
              <a:ext uri="{FF2B5EF4-FFF2-40B4-BE49-F238E27FC236}">
                <a16:creationId xmlns:a16="http://schemas.microsoft.com/office/drawing/2014/main" id="{20C0A68C-F6DC-4422-AE99-5E9167510F5B}"/>
              </a:ext>
            </a:extLst>
          </p:cNvPr>
          <p:cNvSpPr>
            <a:spLocks noGrp="1"/>
          </p:cNvSpPr>
          <p:nvPr>
            <p:ph type="sldNum" sz="quarter" idx="33"/>
          </p:nvPr>
        </p:nvSpPr>
        <p:spPr/>
        <p:txBody>
          <a:bodyPr/>
          <a:lstStyle/>
          <a:p>
            <a:pPr rtl="0"/>
            <a:fld id="{19B51A1E-902D-48AF-9020-955120F399B6}" type="slidenum">
              <a:rPr lang="lv-LV" smtClean="0"/>
              <a:pPr rtl="0"/>
              <a:t>5</a:t>
            </a:fld>
            <a:endParaRPr lang="lv-LV" dirty="0"/>
          </a:p>
        </p:txBody>
      </p:sp>
      <p:sp>
        <p:nvSpPr>
          <p:cNvPr id="9" name="Taisnstūris 8">
            <a:extLst>
              <a:ext uri="{FF2B5EF4-FFF2-40B4-BE49-F238E27FC236}">
                <a16:creationId xmlns:a16="http://schemas.microsoft.com/office/drawing/2014/main" id="{BE8CAC86-EF25-41EC-B257-A62BC18AB0C0}"/>
              </a:ext>
            </a:extLst>
          </p:cNvPr>
          <p:cNvSpPr/>
          <p:nvPr/>
        </p:nvSpPr>
        <p:spPr>
          <a:xfrm>
            <a:off x="2946400" y="0"/>
            <a:ext cx="8877819" cy="3585597"/>
          </a:xfrm>
          <a:prstGeom prst="rect">
            <a:avLst/>
          </a:prstGeom>
        </p:spPr>
        <p:txBody>
          <a:bodyPr wrap="square">
            <a:spAutoFit/>
          </a:bodyPr>
          <a:lstStyle/>
          <a:p>
            <a:pPr algn="just"/>
            <a:r>
              <a:rPr lang="lv-LV" sz="3200" b="1" u="sng" dirty="0">
                <a:solidFill>
                  <a:srgbClr val="09AFB7"/>
                </a:solidFill>
              </a:rPr>
              <a:t>Attiecināmās izmaksas:   </a:t>
            </a:r>
          </a:p>
          <a:p>
            <a:pPr algn="just"/>
            <a:endParaRPr lang="lv-LV" sz="1100" b="1" u="sng" dirty="0"/>
          </a:p>
          <a:p>
            <a:pPr marL="457200" indent="-457200" algn="just">
              <a:buFont typeface="Wingdings" panose="05000000000000000000" pitchFamily="2" charset="2"/>
              <a:buChar char="ü"/>
            </a:pPr>
            <a:r>
              <a:rPr lang="lv-LV" sz="2300" dirty="0"/>
              <a:t>Jaunu pamatlīdzekļu un programmnodrošinājuma iegāde;</a:t>
            </a:r>
          </a:p>
          <a:p>
            <a:pPr marL="457200" indent="-457200" algn="just">
              <a:buFont typeface="Wingdings" panose="05000000000000000000" pitchFamily="2" charset="2"/>
              <a:buChar char="ü"/>
            </a:pPr>
            <a:r>
              <a:rPr lang="lv-LV" sz="2300" dirty="0"/>
              <a:t>Būvniecības izmaksas un būvmateriālu iegāde;</a:t>
            </a:r>
          </a:p>
          <a:p>
            <a:pPr marL="457200" indent="-457200" algn="just">
              <a:buFont typeface="Wingdings" panose="05000000000000000000" pitchFamily="2" charset="2"/>
              <a:buChar char="ü"/>
            </a:pPr>
            <a:r>
              <a:rPr lang="lv-LV" sz="2300" dirty="0"/>
              <a:t>Ar sabiedriskām attiecībām saistītas izmaksas;</a:t>
            </a:r>
          </a:p>
          <a:p>
            <a:pPr marL="457200" indent="-457200" algn="just">
              <a:buFont typeface="Wingdings" panose="05000000000000000000" pitchFamily="2" charset="2"/>
              <a:buChar char="ü"/>
            </a:pPr>
            <a:r>
              <a:rPr lang="lv-LV" sz="2300" dirty="0"/>
              <a:t>Mājaslapas izstrāde (internetveikals);</a:t>
            </a:r>
          </a:p>
          <a:p>
            <a:pPr marL="457200" indent="-457200" algn="just">
              <a:buFont typeface="Wingdings" panose="05000000000000000000" pitchFamily="2" charset="2"/>
              <a:buChar char="ü"/>
            </a:pPr>
            <a:r>
              <a:rPr lang="lv-LV" sz="2300" dirty="0"/>
              <a:t>Patentu, licenču, autortiesību preču zīmju saņemšanas </a:t>
            </a:r>
          </a:p>
          <a:p>
            <a:pPr algn="just"/>
            <a:r>
              <a:rPr lang="lv-LV" sz="2300" dirty="0"/>
              <a:t>        un izmantošanas izmaksas </a:t>
            </a:r>
            <a:r>
              <a:rPr lang="lv-LV" dirty="0"/>
              <a:t>(10% no projekta kopsummas);</a:t>
            </a:r>
          </a:p>
          <a:p>
            <a:pPr marL="457200" indent="-457200" algn="just">
              <a:buFont typeface="Wingdings" panose="05000000000000000000" pitchFamily="2" charset="2"/>
              <a:buChar char="ü"/>
            </a:pPr>
            <a:r>
              <a:rPr lang="lv-LV" sz="2300" dirty="0"/>
              <a:t>Vispārējās izmaksas </a:t>
            </a:r>
            <a:r>
              <a:rPr lang="lv-LV" dirty="0"/>
              <a:t>(2% no kopsummas pamatlīdzekļu iegādes, pakalpojumu projektiem, 7% - būvniecības projektiem). </a:t>
            </a:r>
          </a:p>
        </p:txBody>
      </p:sp>
      <p:pic>
        <p:nvPicPr>
          <p:cNvPr id="2" name="Attēls 1">
            <a:extLst>
              <a:ext uri="{FF2B5EF4-FFF2-40B4-BE49-F238E27FC236}">
                <a16:creationId xmlns:a16="http://schemas.microsoft.com/office/drawing/2014/main" id="{9C1B4D99-5234-4B90-BAA9-9FA5C43D59A0}"/>
              </a:ext>
            </a:extLst>
          </p:cNvPr>
          <p:cNvPicPr>
            <a:picLocks noChangeAspect="1"/>
          </p:cNvPicPr>
          <p:nvPr/>
        </p:nvPicPr>
        <p:blipFill>
          <a:blip r:embed="rId3"/>
          <a:stretch>
            <a:fillRect/>
          </a:stretch>
        </p:blipFill>
        <p:spPr>
          <a:xfrm>
            <a:off x="-273628" y="283369"/>
            <a:ext cx="3441628" cy="2277547"/>
          </a:xfrm>
          <a:prstGeom prst="rect">
            <a:avLst/>
          </a:prstGeom>
        </p:spPr>
      </p:pic>
      <p:pic>
        <p:nvPicPr>
          <p:cNvPr id="5" name="Attēls 4">
            <a:extLst>
              <a:ext uri="{FF2B5EF4-FFF2-40B4-BE49-F238E27FC236}">
                <a16:creationId xmlns:a16="http://schemas.microsoft.com/office/drawing/2014/main" id="{D897B58A-B557-4536-99DA-E497DB07F2FB}"/>
              </a:ext>
            </a:extLst>
          </p:cNvPr>
          <p:cNvPicPr>
            <a:picLocks noChangeAspect="1"/>
          </p:cNvPicPr>
          <p:nvPr/>
        </p:nvPicPr>
        <p:blipFill>
          <a:blip r:embed="rId4"/>
          <a:stretch>
            <a:fillRect/>
          </a:stretch>
        </p:blipFill>
        <p:spPr>
          <a:xfrm>
            <a:off x="8633323" y="4187152"/>
            <a:ext cx="3126677" cy="2616199"/>
          </a:xfrm>
          <a:prstGeom prst="rect">
            <a:avLst/>
          </a:prstGeom>
        </p:spPr>
      </p:pic>
      <p:sp>
        <p:nvSpPr>
          <p:cNvPr id="6" name="Taisnstūris 5">
            <a:extLst>
              <a:ext uri="{FF2B5EF4-FFF2-40B4-BE49-F238E27FC236}">
                <a16:creationId xmlns:a16="http://schemas.microsoft.com/office/drawing/2014/main" id="{01399C14-EDC7-4E70-9BDF-E63D3052E24E}"/>
              </a:ext>
            </a:extLst>
          </p:cNvPr>
          <p:cNvSpPr/>
          <p:nvPr/>
        </p:nvSpPr>
        <p:spPr>
          <a:xfrm>
            <a:off x="0" y="3189089"/>
            <a:ext cx="9245600" cy="3508653"/>
          </a:xfrm>
          <a:prstGeom prst="rect">
            <a:avLst/>
          </a:prstGeom>
        </p:spPr>
        <p:txBody>
          <a:bodyPr wrap="square">
            <a:spAutoFit/>
          </a:bodyPr>
          <a:lstStyle/>
          <a:p>
            <a:pPr algn="just"/>
            <a:r>
              <a:rPr lang="lv-LV" sz="3200" b="1" u="sng" dirty="0">
                <a:solidFill>
                  <a:srgbClr val="09AFB7"/>
                </a:solidFill>
              </a:rPr>
              <a:t>Neattiecināmās izmaksas:   </a:t>
            </a:r>
          </a:p>
          <a:p>
            <a:pPr algn="just"/>
            <a:endParaRPr lang="lv-LV" sz="1000" b="1" u="sng" dirty="0"/>
          </a:p>
          <a:p>
            <a:pPr marL="342900" indent="-342900" algn="just">
              <a:buFont typeface="Wingdings" panose="05000000000000000000" pitchFamily="2" charset="2"/>
              <a:buChar char="ü"/>
            </a:pPr>
            <a:r>
              <a:rPr lang="lv-LV" sz="2000" dirty="0">
                <a:latin typeface="Times New Roman" panose="02020603050405020304" pitchFamily="18" charset="0"/>
                <a:cs typeface="Times New Roman" panose="02020603050405020304" pitchFamily="18" charset="0"/>
              </a:rPr>
              <a:t>Amfībiju, mopēdu, motociklu, traktortehnikas, autobusu, vieglo un kravas automobiļu (izņemot vispārējas nozīmes un speciālos transportlīdzekļus, kas pielāgoti specifisku darbu veikšanai, kam ir uzstādītas specifisko funkciju izpildei paredzētās iekārtas un kas ir mobila pakalpojuma sniegšanas vieta) iegādes izdevumi;</a:t>
            </a:r>
          </a:p>
          <a:p>
            <a:pPr marL="342900" indent="-342900" algn="just">
              <a:buFont typeface="Wingdings" panose="05000000000000000000" pitchFamily="2" charset="2"/>
              <a:buChar char="ü"/>
            </a:pPr>
            <a:r>
              <a:rPr lang="lv-LV" altLang="en-US" sz="2000" dirty="0">
                <a:latin typeface="Times New Roman" panose="02020603050405020304" pitchFamily="18" charset="0"/>
                <a:cs typeface="Times New Roman" panose="02020603050405020304" pitchFamily="18" charset="0"/>
              </a:rPr>
              <a:t>Dzīvnieku, zemes iegāde;</a:t>
            </a:r>
          </a:p>
          <a:p>
            <a:pPr marL="342900" indent="-342900" algn="just">
              <a:buFont typeface="Wingdings" panose="05000000000000000000" pitchFamily="2" charset="2"/>
              <a:buChar char="ü"/>
            </a:pPr>
            <a:r>
              <a:rPr lang="lv-LV" altLang="en-US" sz="2000" dirty="0">
                <a:latin typeface="Times New Roman" panose="02020603050405020304" pitchFamily="18" charset="0"/>
                <a:cs typeface="Times New Roman" panose="02020603050405020304" pitchFamily="18" charset="0"/>
              </a:rPr>
              <a:t>Pašvaldības ceļu būvniecības un pārbūves izmaksas;</a:t>
            </a:r>
          </a:p>
          <a:p>
            <a:pPr marL="342900" indent="-342900" algn="just">
              <a:buFont typeface="Wingdings" panose="05000000000000000000" pitchFamily="2" charset="2"/>
              <a:buChar char="ü"/>
            </a:pPr>
            <a:r>
              <a:rPr lang="lv-LV" sz="2000" dirty="0">
                <a:latin typeface="Times New Roman" panose="02020603050405020304" pitchFamily="18" charset="0"/>
                <a:cs typeface="Times New Roman" panose="02020603050405020304" pitchFamily="18" charset="0"/>
              </a:rPr>
              <a:t>Hidrotehnisko būvju izveides izmaksa</a:t>
            </a:r>
          </a:p>
          <a:p>
            <a:pPr marL="342900" indent="-342900" algn="just">
              <a:buFont typeface="Wingdings" panose="05000000000000000000" pitchFamily="2" charset="2"/>
              <a:buChar char="ü"/>
            </a:pPr>
            <a:r>
              <a:rPr lang="lv-LV" sz="2000" dirty="0">
                <a:latin typeface="Times New Roman" panose="02020603050405020304" pitchFamily="18" charset="0"/>
                <a:cs typeface="Times New Roman" panose="02020603050405020304" pitchFamily="18" charset="0"/>
              </a:rPr>
              <a:t>Mazvērtīgais inventārs</a:t>
            </a:r>
          </a:p>
          <a:p>
            <a:pPr marL="342900" indent="-342900" algn="just">
              <a:buFont typeface="Wingdings" panose="05000000000000000000" pitchFamily="2" charset="2"/>
              <a:buChar char="ü"/>
            </a:pPr>
            <a:r>
              <a:rPr lang="lv-LV" sz="2000" dirty="0">
                <a:latin typeface="Times New Roman" panose="02020603050405020304" pitchFamily="18" charset="0"/>
                <a:cs typeface="Times New Roman" panose="02020603050405020304" pitchFamily="18" charset="0"/>
              </a:rPr>
              <a:t>Naudas sodi, procentu maksājumi, nodokļi, nodevas, tehniskās apkopes utt.</a:t>
            </a:r>
          </a:p>
        </p:txBody>
      </p:sp>
    </p:spTree>
    <p:extLst>
      <p:ext uri="{BB962C8B-B14F-4D97-AF65-F5344CB8AC3E}">
        <p14:creationId xmlns:p14="http://schemas.microsoft.com/office/powerpoint/2010/main" val="200194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ttēla vietturis 10" descr="Galds ar datoru, tālruni, grāmatām u.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135117" y="486649"/>
            <a:ext cx="9159765" cy="6371351"/>
          </a:xfrm>
        </p:spPr>
      </p:pic>
      <p:sp>
        <p:nvSpPr>
          <p:cNvPr id="3" name="Virsraksts 2">
            <a:extLst>
              <a:ext uri="{FF2B5EF4-FFF2-40B4-BE49-F238E27FC236}">
                <a16:creationId xmlns:a16="http://schemas.microsoft.com/office/drawing/2014/main" id="{200B3D2B-613A-41BE-987D-E6A1324B456D}"/>
              </a:ext>
            </a:extLst>
          </p:cNvPr>
          <p:cNvSpPr>
            <a:spLocks noGrp="1"/>
          </p:cNvSpPr>
          <p:nvPr>
            <p:ph type="ctrTitle"/>
          </p:nvPr>
        </p:nvSpPr>
        <p:spPr>
          <a:xfrm>
            <a:off x="6693451" y="0"/>
            <a:ext cx="5498548" cy="6857999"/>
          </a:xfrm>
        </p:spPr>
        <p:txBody>
          <a:bodyPr rtlCol="0"/>
          <a:lstStyle/>
          <a:p>
            <a:pPr lvl="0" algn="l"/>
            <a:r>
              <a:rPr lang="lv-LV" sz="2800" b="0" dirty="0">
                <a:solidFill>
                  <a:schemeClr val="tx1"/>
                </a:solidFill>
              </a:rPr>
              <a:t>*Juridiska  (tostarp  biedrība/nodibinājums)  vai fiziska  persona, kas  veic  saimniecisku darbību (</a:t>
            </a:r>
            <a:r>
              <a:rPr lang="lv-LV" sz="2800" b="0" dirty="0">
                <a:solidFill>
                  <a:srgbClr val="09AFB7"/>
                </a:solidFill>
              </a:rPr>
              <a:t>apgrozījums  līdz  70 000  EUR  </a:t>
            </a:r>
            <a:r>
              <a:rPr lang="lv-LV" sz="2800" b="0" dirty="0">
                <a:solidFill>
                  <a:schemeClr val="tx1"/>
                </a:solidFill>
              </a:rPr>
              <a:t>noslēgtajā  gadā  pirms   projekta   iesniegšanas).</a:t>
            </a:r>
            <a:br>
              <a:rPr lang="lv-LV" sz="2800" b="0" dirty="0">
                <a:solidFill>
                  <a:schemeClr val="tx1"/>
                </a:solidFill>
              </a:rPr>
            </a:br>
            <a:br>
              <a:rPr lang="lv-LV" sz="1600" b="0" dirty="0">
                <a:solidFill>
                  <a:schemeClr val="tx1"/>
                </a:solidFill>
              </a:rPr>
            </a:br>
            <a:r>
              <a:rPr lang="lv-LV" sz="2800" b="0" dirty="0">
                <a:solidFill>
                  <a:schemeClr val="tx1"/>
                </a:solidFill>
              </a:rPr>
              <a:t>*Juridiska  persona  (tostarp  biedrība /nodibinājums)  vai  fiziska  persona, kura  </a:t>
            </a:r>
            <a:r>
              <a:rPr lang="lv-LV" sz="2800" b="0" dirty="0">
                <a:solidFill>
                  <a:srgbClr val="09AFB7"/>
                </a:solidFill>
              </a:rPr>
              <a:t>plāno veikt  saimniecisku  darbību</a:t>
            </a:r>
            <a:br>
              <a:rPr lang="lv-LV" sz="2800" b="0" dirty="0">
                <a:solidFill>
                  <a:srgbClr val="09AFB7"/>
                </a:solidFill>
              </a:rPr>
            </a:br>
            <a:br>
              <a:rPr lang="lv-LV" sz="1400" b="0" dirty="0">
                <a:solidFill>
                  <a:srgbClr val="09AFB7"/>
                </a:solidFill>
              </a:rPr>
            </a:br>
            <a:r>
              <a:rPr lang="lv-LV" sz="2800" b="0" dirty="0">
                <a:solidFill>
                  <a:schemeClr val="tx1"/>
                </a:solidFill>
              </a:rPr>
              <a:t>*Pašvaldība </a:t>
            </a:r>
            <a:br>
              <a:rPr lang="lv-LV" sz="2800" b="0" dirty="0">
                <a:solidFill>
                  <a:schemeClr val="tx1"/>
                </a:solidFill>
              </a:rPr>
            </a:br>
            <a:br>
              <a:rPr lang="lv-LV" sz="2800" b="0" dirty="0">
                <a:solidFill>
                  <a:schemeClr val="tx1"/>
                </a:solidFill>
              </a:rPr>
            </a:br>
            <a:r>
              <a:rPr lang="lv-LV" sz="2800" b="0" i="1" dirty="0">
                <a:solidFill>
                  <a:schemeClr val="tx1"/>
                </a:solidFill>
              </a:rPr>
              <a:t>Kopprojekta  gadījumā:</a:t>
            </a:r>
            <a:br>
              <a:rPr lang="lv-LV" sz="2800" b="0" dirty="0">
                <a:solidFill>
                  <a:schemeClr val="tx1"/>
                </a:solidFill>
              </a:rPr>
            </a:br>
            <a:r>
              <a:rPr lang="lv-LV" sz="2800" b="0" dirty="0">
                <a:solidFill>
                  <a:schemeClr val="tx1"/>
                </a:solidFill>
              </a:rPr>
              <a:t>*lauksaimniecības  pakalpojumu  kooperatīvā sabiedrība  vai  mežsaimniecības  pakalpojumu  kooperatīvā  sabiedrība  (kopprojektā  nav  ierobežojuma  uz  apgrozījumu);</a:t>
            </a:r>
            <a:br>
              <a:rPr lang="lv-LV" sz="2800" b="0" dirty="0">
                <a:solidFill>
                  <a:schemeClr val="tx1"/>
                </a:solidFill>
              </a:rPr>
            </a:br>
            <a:r>
              <a:rPr lang="lv-LV" sz="2800" b="0" dirty="0">
                <a:solidFill>
                  <a:schemeClr val="tx1"/>
                </a:solidFill>
              </a:rPr>
              <a:t> *vietējā  pašvaldība</a:t>
            </a:r>
            <a:br>
              <a:rPr lang="lv-LV" sz="6000" dirty="0"/>
            </a:br>
            <a:endParaRPr lang="lv-LV" sz="5500" dirty="0"/>
          </a:p>
        </p:txBody>
      </p:sp>
      <p:sp>
        <p:nvSpPr>
          <p:cNvPr id="14" name="Teksta vietturis 13">
            <a:extLst>
              <a:ext uri="{FF2B5EF4-FFF2-40B4-BE49-F238E27FC236}">
                <a16:creationId xmlns:a16="http://schemas.microsoft.com/office/drawing/2014/main" id="{F278402B-CA7D-4F5B-B3FA-ED74AB3CFB6C}"/>
              </a:ext>
            </a:extLst>
          </p:cNvPr>
          <p:cNvSpPr>
            <a:spLocks noGrp="1"/>
          </p:cNvSpPr>
          <p:nvPr>
            <p:ph type="body" sz="quarter" idx="13"/>
          </p:nvPr>
        </p:nvSpPr>
        <p:spPr>
          <a:xfrm>
            <a:off x="-198983" y="0"/>
            <a:ext cx="5956300" cy="1111999"/>
          </a:xfrm>
        </p:spPr>
        <p:txBody>
          <a:bodyPr rtlCol="0"/>
          <a:lstStyle/>
          <a:p>
            <a:pPr lvl="0"/>
            <a:r>
              <a:rPr lang="lv-LV" sz="4800" dirty="0"/>
              <a:t>Atbalsta pretendenti</a:t>
            </a:r>
          </a:p>
        </p:txBody>
      </p:sp>
      <p:sp>
        <p:nvSpPr>
          <p:cNvPr id="5" name="Slaida numura vietturis 4">
            <a:extLst>
              <a:ext uri="{FF2B5EF4-FFF2-40B4-BE49-F238E27FC236}">
                <a16:creationId xmlns:a16="http://schemas.microsoft.com/office/drawing/2014/main" id="{BDD5A594-D852-43BB-B591-E9D9027253BD}"/>
              </a:ext>
            </a:extLst>
          </p:cNvPr>
          <p:cNvSpPr>
            <a:spLocks noGrp="1"/>
          </p:cNvSpPr>
          <p:nvPr>
            <p:ph type="sldNum" sz="quarter" idx="12"/>
          </p:nvPr>
        </p:nvSpPr>
        <p:spPr/>
        <p:txBody>
          <a:bodyPr rtlCol="0"/>
          <a:lstStyle/>
          <a:p>
            <a:pPr rtl="0"/>
            <a:fld id="{19B51A1E-902D-48AF-9020-955120F399B6}" type="slidenum">
              <a:rPr lang="lv-LV" smtClean="0"/>
              <a:pPr rtl="0"/>
              <a:t>6</a:t>
            </a:fld>
            <a:endParaRPr lang="lv-LV" dirty="0"/>
          </a:p>
        </p:txBody>
      </p:sp>
    </p:spTree>
    <p:extLst>
      <p:ext uri="{BB962C8B-B14F-4D97-AF65-F5344CB8AC3E}">
        <p14:creationId xmlns:p14="http://schemas.microsoft.com/office/powerpoint/2010/main" val="409167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ttēla vietturis 6">
            <a:extLst>
              <a:ext uri="{FF2B5EF4-FFF2-40B4-BE49-F238E27FC236}">
                <a16:creationId xmlns:a16="http://schemas.microsoft.com/office/drawing/2014/main" id="{F6D4454F-72B1-4FB1-973B-A991C3B09779}"/>
              </a:ext>
            </a:extLst>
          </p:cNvPr>
          <p:cNvPicPr>
            <a:picLocks noGrp="1" noChangeAspect="1"/>
          </p:cNvPicPr>
          <p:nvPr>
            <p:ph type="pic" sz="quarter" idx="10"/>
          </p:nvPr>
        </p:nvPicPr>
        <p:blipFill>
          <a:blip r:embed="rId2"/>
          <a:srcRect t="6743" b="6743"/>
          <a:stretch>
            <a:fillRect/>
          </a:stretch>
        </p:blipFill>
        <p:spPr>
          <a:xfrm>
            <a:off x="6709752" y="3490002"/>
            <a:ext cx="4950123" cy="3224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Virsraksts 2">
            <a:extLst>
              <a:ext uri="{FF2B5EF4-FFF2-40B4-BE49-F238E27FC236}">
                <a16:creationId xmlns:a16="http://schemas.microsoft.com/office/drawing/2014/main" id="{DB9C2ECC-8BFC-4EF8-9007-56D2E149F18D}"/>
              </a:ext>
            </a:extLst>
          </p:cNvPr>
          <p:cNvSpPr>
            <a:spLocks noGrp="1"/>
          </p:cNvSpPr>
          <p:nvPr>
            <p:ph type="ctrTitle"/>
          </p:nvPr>
        </p:nvSpPr>
        <p:spPr>
          <a:xfrm>
            <a:off x="5464036" y="77086"/>
            <a:ext cx="3883164" cy="715960"/>
          </a:xfrm>
        </p:spPr>
        <p:txBody>
          <a:bodyPr/>
          <a:lstStyle/>
          <a:p>
            <a:r>
              <a:rPr lang="lv-LV" sz="3600" dirty="0"/>
              <a:t>Rezultatīvie  rādītāji</a:t>
            </a:r>
          </a:p>
        </p:txBody>
      </p:sp>
      <p:sp>
        <p:nvSpPr>
          <p:cNvPr id="4" name="Teksta vietturis 3">
            <a:extLst>
              <a:ext uri="{FF2B5EF4-FFF2-40B4-BE49-F238E27FC236}">
                <a16:creationId xmlns:a16="http://schemas.microsoft.com/office/drawing/2014/main" id="{3A3958AD-32BB-46FF-9C9A-D121BA0F0BE1}"/>
              </a:ext>
            </a:extLst>
          </p:cNvPr>
          <p:cNvSpPr>
            <a:spLocks noGrp="1"/>
          </p:cNvSpPr>
          <p:nvPr>
            <p:ph type="body" sz="quarter" idx="13"/>
          </p:nvPr>
        </p:nvSpPr>
        <p:spPr>
          <a:xfrm>
            <a:off x="3754488" y="700851"/>
            <a:ext cx="8437512" cy="2728149"/>
          </a:xfrm>
        </p:spPr>
        <p:txBody>
          <a:bodyPr/>
          <a:lstStyle/>
          <a:p>
            <a:pPr marL="342900" indent="-342900" algn="just">
              <a:buFont typeface="+mj-lt"/>
              <a:buAutoNum type="arabicPeriod"/>
            </a:pPr>
            <a:r>
              <a:rPr lang="lv-LV" sz="2000" dirty="0"/>
              <a:t>R</a:t>
            </a:r>
            <a:r>
              <a:rPr lang="es-ES" sz="2000" dirty="0"/>
              <a:t>ada vismaz vienu jaunu darba vietu un saglabā esošās darba vietas</a:t>
            </a:r>
            <a:r>
              <a:rPr lang="lv-LV" sz="2000" dirty="0"/>
              <a:t> (izņemot biedrības/nodibinājumus, pašvaldības)</a:t>
            </a:r>
          </a:p>
          <a:p>
            <a:pPr marL="342900" indent="-342900" algn="just">
              <a:buFont typeface="+mj-lt"/>
              <a:buAutoNum type="arabicPeriod"/>
            </a:pPr>
            <a:r>
              <a:rPr lang="lv-LV" sz="2000" dirty="0"/>
              <a:t>Salīdzinājumā ar pēdējo noslēgto gadu pirms projekta iesniegšanas vismaz par 10 % (jaunā nozarē 30%, pārstrādes iesācēji) palielina neto apgrozījumu vai palielina to vismaz par 30 procentiem no projekta attiecināmo izmaksu summas nozarē, kurā īsteno projektu. Ja projektā attīsta saimniecisko darbību jaunā nozarē, nozarē, kurā īsteno projektu, sasniedz neto apgrozījumu vismaz 30 procentu apmērā no projekta attiecināmo izmaksu summas</a:t>
            </a:r>
          </a:p>
          <a:p>
            <a:pPr marL="342900" indent="-342900">
              <a:buFont typeface="+mj-lt"/>
              <a:buAutoNum type="arabicPeriod"/>
            </a:pPr>
            <a:endParaRPr lang="lv-LV" dirty="0"/>
          </a:p>
        </p:txBody>
      </p:sp>
      <p:sp>
        <p:nvSpPr>
          <p:cNvPr id="6" name="Slaida numura vietturis 5">
            <a:extLst>
              <a:ext uri="{FF2B5EF4-FFF2-40B4-BE49-F238E27FC236}">
                <a16:creationId xmlns:a16="http://schemas.microsoft.com/office/drawing/2014/main" id="{DC0D909C-C3AB-474D-BFF6-C5A1B9D65947}"/>
              </a:ext>
            </a:extLst>
          </p:cNvPr>
          <p:cNvSpPr>
            <a:spLocks noGrp="1"/>
          </p:cNvSpPr>
          <p:nvPr>
            <p:ph type="sldNum" sz="quarter" idx="12"/>
          </p:nvPr>
        </p:nvSpPr>
        <p:spPr/>
        <p:txBody>
          <a:bodyPr/>
          <a:lstStyle/>
          <a:p>
            <a:pPr rtl="0"/>
            <a:fld id="{19B51A1E-902D-48AF-9020-955120F399B6}" type="slidenum">
              <a:rPr lang="lv-LV" smtClean="0"/>
              <a:pPr rtl="0"/>
              <a:t>7</a:t>
            </a:fld>
            <a:endParaRPr lang="lv-LV" dirty="0"/>
          </a:p>
        </p:txBody>
      </p:sp>
      <p:pic>
        <p:nvPicPr>
          <p:cNvPr id="9" name="Attēls 8">
            <a:extLst>
              <a:ext uri="{FF2B5EF4-FFF2-40B4-BE49-F238E27FC236}">
                <a16:creationId xmlns:a16="http://schemas.microsoft.com/office/drawing/2014/main" id="{8F33B972-CB75-469A-859D-B3DFEA043786}"/>
              </a:ext>
            </a:extLst>
          </p:cNvPr>
          <p:cNvPicPr>
            <a:picLocks noChangeAspect="1"/>
          </p:cNvPicPr>
          <p:nvPr/>
        </p:nvPicPr>
        <p:blipFill>
          <a:blip r:embed="rId3"/>
          <a:stretch>
            <a:fillRect/>
          </a:stretch>
        </p:blipFill>
        <p:spPr>
          <a:xfrm>
            <a:off x="107212" y="173561"/>
            <a:ext cx="3540064" cy="33164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aisnstūris 9">
            <a:extLst>
              <a:ext uri="{FF2B5EF4-FFF2-40B4-BE49-F238E27FC236}">
                <a16:creationId xmlns:a16="http://schemas.microsoft.com/office/drawing/2014/main" id="{0CB9295F-4E13-4ADD-BCFB-13DF11E88C32}"/>
              </a:ext>
            </a:extLst>
          </p:cNvPr>
          <p:cNvSpPr/>
          <p:nvPr/>
        </p:nvSpPr>
        <p:spPr>
          <a:xfrm>
            <a:off x="58803" y="3663606"/>
            <a:ext cx="6489700" cy="2554545"/>
          </a:xfrm>
          <a:prstGeom prst="rect">
            <a:avLst/>
          </a:prstGeom>
        </p:spPr>
        <p:txBody>
          <a:bodyPr wrap="square">
            <a:spAutoFit/>
          </a:bodyPr>
          <a:lstStyle/>
          <a:p>
            <a:r>
              <a:rPr lang="lv-LV" sz="3200" dirty="0">
                <a:solidFill>
                  <a:srgbClr val="FF0000"/>
                </a:solidFill>
              </a:rPr>
              <a:t>!!!</a:t>
            </a:r>
            <a:r>
              <a:rPr lang="lv-LV" sz="3200" dirty="0"/>
              <a:t> MK not. Nr. 590 punktos 14.3. - 17. minēti katra pretendenta sasniedzamie</a:t>
            </a:r>
          </a:p>
          <a:p>
            <a:r>
              <a:rPr lang="lv-LV" sz="3200" dirty="0"/>
              <a:t>saimnieciskie </a:t>
            </a:r>
          </a:p>
          <a:p>
            <a:r>
              <a:rPr lang="lv-LV" sz="3200" dirty="0"/>
              <a:t>rādītāji  </a:t>
            </a:r>
          </a:p>
        </p:txBody>
      </p:sp>
      <p:pic>
        <p:nvPicPr>
          <p:cNvPr id="11" name="Attēls 10">
            <a:extLst>
              <a:ext uri="{FF2B5EF4-FFF2-40B4-BE49-F238E27FC236}">
                <a16:creationId xmlns:a16="http://schemas.microsoft.com/office/drawing/2014/main" id="{36A438E9-DEB2-4958-8E4F-13CC457B370A}"/>
              </a:ext>
            </a:extLst>
          </p:cNvPr>
          <p:cNvPicPr>
            <a:picLocks noChangeAspect="1"/>
          </p:cNvPicPr>
          <p:nvPr/>
        </p:nvPicPr>
        <p:blipFill>
          <a:blip r:embed="rId4"/>
          <a:stretch>
            <a:fillRect/>
          </a:stretch>
        </p:blipFill>
        <p:spPr>
          <a:xfrm>
            <a:off x="2847131" y="4737388"/>
            <a:ext cx="3454445" cy="19470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0457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ttēla vietturis 7">
            <a:extLst>
              <a:ext uri="{FF2B5EF4-FFF2-40B4-BE49-F238E27FC236}">
                <a16:creationId xmlns:a16="http://schemas.microsoft.com/office/drawing/2014/main" id="{1F9EC447-8418-4CC7-BD64-034D49FCEB4E}"/>
              </a:ext>
            </a:extLst>
          </p:cNvPr>
          <p:cNvPicPr>
            <a:picLocks noGrp="1" noChangeAspect="1"/>
          </p:cNvPicPr>
          <p:nvPr>
            <p:ph type="pic" sz="quarter" idx="10"/>
          </p:nvPr>
        </p:nvPicPr>
        <p:blipFill>
          <a:blip r:embed="rId3"/>
          <a:srcRect l="6821" r="6821"/>
          <a:stretch>
            <a:fillRect/>
          </a:stretch>
        </p:blipFill>
        <p:spPr>
          <a:xfrm>
            <a:off x="-165100" y="-75838"/>
            <a:ext cx="8331200" cy="5427178"/>
          </a:xfrm>
          <a:prstGeom prst="ellipse">
            <a:avLst/>
          </a:prstGeom>
          <a:ln>
            <a:noFill/>
          </a:ln>
          <a:effectLst>
            <a:softEdge rad="112500"/>
          </a:effectLst>
        </p:spPr>
      </p:pic>
      <p:sp>
        <p:nvSpPr>
          <p:cNvPr id="6" name="Slaida numura vietturis 5">
            <a:extLst>
              <a:ext uri="{FF2B5EF4-FFF2-40B4-BE49-F238E27FC236}">
                <a16:creationId xmlns:a16="http://schemas.microsoft.com/office/drawing/2014/main" id="{D4F3F7A3-C27A-4C82-B89F-A92BD9762B0C}"/>
              </a:ext>
            </a:extLst>
          </p:cNvPr>
          <p:cNvSpPr>
            <a:spLocks noGrp="1"/>
          </p:cNvSpPr>
          <p:nvPr>
            <p:ph type="sldNum" sz="quarter" idx="12"/>
          </p:nvPr>
        </p:nvSpPr>
        <p:spPr/>
        <p:txBody>
          <a:bodyPr/>
          <a:lstStyle/>
          <a:p>
            <a:pPr rtl="0"/>
            <a:fld id="{19B51A1E-902D-48AF-9020-955120F399B6}" type="slidenum">
              <a:rPr lang="lv-LV" smtClean="0"/>
              <a:pPr rtl="0"/>
              <a:t>8</a:t>
            </a:fld>
            <a:endParaRPr lang="lv-LV" dirty="0"/>
          </a:p>
        </p:txBody>
      </p:sp>
      <p:pic>
        <p:nvPicPr>
          <p:cNvPr id="12" name="Attēls 11">
            <a:extLst>
              <a:ext uri="{FF2B5EF4-FFF2-40B4-BE49-F238E27FC236}">
                <a16:creationId xmlns:a16="http://schemas.microsoft.com/office/drawing/2014/main" id="{3BDD3E81-0711-4E8D-BBF5-1BD65C844EAA}"/>
              </a:ext>
            </a:extLst>
          </p:cNvPr>
          <p:cNvPicPr>
            <a:picLocks noChangeAspect="1"/>
          </p:cNvPicPr>
          <p:nvPr/>
        </p:nvPicPr>
        <p:blipFill>
          <a:blip r:embed="rId4"/>
          <a:stretch>
            <a:fillRect/>
          </a:stretch>
        </p:blipFill>
        <p:spPr>
          <a:xfrm>
            <a:off x="5727600" y="2637751"/>
            <a:ext cx="6248400" cy="416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FBA45D22-B4CD-417E-A47E-F824658F9B0B}"/>
              </a:ext>
            </a:extLst>
          </p:cNvPr>
          <p:cNvSpPr txBox="1"/>
          <p:nvPr/>
        </p:nvSpPr>
        <p:spPr>
          <a:xfrm>
            <a:off x="7554597" y="1019347"/>
            <a:ext cx="4421403" cy="523220"/>
          </a:xfrm>
          <a:prstGeom prst="rect">
            <a:avLst/>
          </a:prstGeom>
          <a:noFill/>
        </p:spPr>
        <p:txBody>
          <a:bodyPr wrap="none" rtlCol="0">
            <a:spAutoFit/>
          </a:bodyPr>
          <a:lstStyle/>
          <a:p>
            <a:r>
              <a:rPr lang="lv-LV" sz="2800" dirty="0">
                <a:hlinkClick r:id="rId5"/>
              </a:rPr>
              <a:t>www.kraslavaspartneriba.lv</a:t>
            </a:r>
            <a:endParaRPr lang="lv-LV" sz="2800" dirty="0"/>
          </a:p>
        </p:txBody>
      </p:sp>
    </p:spTree>
    <p:extLst>
      <p:ext uri="{BB962C8B-B14F-4D97-AF65-F5344CB8AC3E}">
        <p14:creationId xmlns:p14="http://schemas.microsoft.com/office/powerpoint/2010/main" val="1752709218"/>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9304E83-A4F0-49C5-BB01-F5773509A2B3}"/>
              </a:ext>
            </a:extLst>
          </p:cNvPr>
          <p:cNvSpPr>
            <a:spLocks noGrp="1"/>
          </p:cNvSpPr>
          <p:nvPr>
            <p:ph type="title"/>
          </p:nvPr>
        </p:nvSpPr>
        <p:spPr>
          <a:xfrm>
            <a:off x="431800" y="54067"/>
            <a:ext cx="11340000" cy="350728"/>
          </a:xfrm>
        </p:spPr>
        <p:txBody>
          <a:bodyPr rtlCol="0"/>
          <a:lstStyle/>
          <a:p>
            <a:pPr algn="ctr" rtl="0"/>
            <a:r>
              <a:rPr lang="lv-LV" sz="2800" dirty="0"/>
              <a:t>Projekta iesniegšana un pavaddokumenti</a:t>
            </a:r>
          </a:p>
        </p:txBody>
      </p:sp>
      <p:sp>
        <p:nvSpPr>
          <p:cNvPr id="3" name="Teksta vietturis 2">
            <a:extLst>
              <a:ext uri="{FF2B5EF4-FFF2-40B4-BE49-F238E27FC236}">
                <a16:creationId xmlns:a16="http://schemas.microsoft.com/office/drawing/2014/main" id="{7CA42D59-EAD6-4F95-84F1-32A30F057856}"/>
              </a:ext>
            </a:extLst>
          </p:cNvPr>
          <p:cNvSpPr>
            <a:spLocks noGrp="1"/>
          </p:cNvSpPr>
          <p:nvPr>
            <p:ph type="body" sz="quarter" idx="32"/>
          </p:nvPr>
        </p:nvSpPr>
        <p:spPr>
          <a:xfrm>
            <a:off x="277433" y="760217"/>
            <a:ext cx="11340000" cy="357994"/>
          </a:xfrm>
        </p:spPr>
        <p:txBody>
          <a:bodyPr rtlCol="0"/>
          <a:lstStyle/>
          <a:p>
            <a:pPr lvl="0" algn="just"/>
            <a:r>
              <a:rPr lang="lv-LV" sz="2000" dirty="0">
                <a:solidFill>
                  <a:schemeClr val="accent2"/>
                </a:solidFill>
                <a:latin typeface="Candara" panose="020E0502030303020204" pitchFamily="34" charset="0"/>
                <a:hlinkClick r:id="rId2"/>
              </a:rPr>
              <a:t>Stratēģija, kritēriji </a:t>
            </a:r>
            <a:r>
              <a:rPr lang="lv-LV" sz="2000" dirty="0">
                <a:solidFill>
                  <a:schemeClr val="accent2"/>
                </a:solidFill>
                <a:latin typeface="Candara" panose="020E0502030303020204" pitchFamily="34" charset="0"/>
              </a:rPr>
              <a:t>                                     </a:t>
            </a:r>
            <a:r>
              <a:rPr lang="lv-LV" sz="2000" dirty="0"/>
              <a:t> </a:t>
            </a:r>
            <a:r>
              <a:rPr lang="lv-LV" sz="2000" dirty="0">
                <a:solidFill>
                  <a:schemeClr val="accent2"/>
                </a:solidFill>
                <a:hlinkClick r:id="rId3"/>
              </a:rPr>
              <a:t>Rokasgrāmatas, veidlapas </a:t>
            </a:r>
            <a:endParaRPr lang="lv-LV" sz="2000" b="1" dirty="0">
              <a:solidFill>
                <a:schemeClr val="tx1"/>
              </a:solidFill>
              <a:latin typeface="Candara" panose="020E0502030303020204" pitchFamily="34" charset="0"/>
            </a:endParaRPr>
          </a:p>
          <a:p>
            <a:pPr marL="285750" lvl="0" indent="-285750" algn="just">
              <a:buFont typeface="Wingdings" panose="05000000000000000000" pitchFamily="2" charset="2"/>
              <a:buChar char="ü"/>
            </a:pPr>
            <a:r>
              <a:rPr lang="lv-LV" dirty="0" err="1">
                <a:solidFill>
                  <a:schemeClr val="tx1"/>
                </a:solidFill>
                <a:latin typeface="Candara" panose="020E0502030303020204" pitchFamily="34" charset="0"/>
              </a:rPr>
              <a:t>De</a:t>
            </a:r>
            <a:r>
              <a:rPr lang="lv-LV" dirty="0">
                <a:solidFill>
                  <a:schemeClr val="tx1"/>
                </a:solidFill>
                <a:latin typeface="Candara" panose="020E0502030303020204" pitchFamily="34" charset="0"/>
              </a:rPr>
              <a:t> </a:t>
            </a:r>
            <a:r>
              <a:rPr lang="lv-LV" dirty="0" err="1">
                <a:solidFill>
                  <a:schemeClr val="tx1"/>
                </a:solidFill>
                <a:latin typeface="Candara" panose="020E0502030303020204" pitchFamily="34" charset="0"/>
              </a:rPr>
              <a:t>minimis</a:t>
            </a:r>
            <a:r>
              <a:rPr lang="lv-LV" dirty="0">
                <a:solidFill>
                  <a:schemeClr val="tx1"/>
                </a:solidFill>
                <a:latin typeface="Candara" panose="020E0502030303020204" pitchFamily="34" charset="0"/>
              </a:rPr>
              <a:t> (izņemot pašvaldību) </a:t>
            </a:r>
            <a:r>
              <a:rPr lang="lv-LV" dirty="0">
                <a:solidFill>
                  <a:schemeClr val="tx1"/>
                </a:solidFill>
              </a:rPr>
              <a:t>uzskaites veidlapa jāaizpilda  un jāiesniedz VID elektroniskajā datu bāzē </a:t>
            </a:r>
            <a:r>
              <a:rPr lang="lv-LV" b="1" u="sng" dirty="0">
                <a:solidFill>
                  <a:schemeClr val="tx1"/>
                </a:solidFill>
                <a:hlinkClick r:id="rId4">
                  <a:extLst>
                    <a:ext uri="{A12FA001-AC4F-418D-AE19-62706E023703}">
                      <ahyp:hlinkClr xmlns:ahyp="http://schemas.microsoft.com/office/drawing/2018/hyperlinkcolor" val="tx"/>
                    </a:ext>
                  </a:extLst>
                </a:hlinkClick>
              </a:rPr>
              <a:t>EDS</a:t>
            </a:r>
            <a:r>
              <a:rPr lang="lv-LV" dirty="0">
                <a:solidFill>
                  <a:schemeClr val="tx1"/>
                </a:solidFill>
              </a:rPr>
              <a:t> un </a:t>
            </a:r>
          </a:p>
          <a:p>
            <a:pPr lvl="0" algn="just"/>
            <a:r>
              <a:rPr lang="lv-LV" dirty="0">
                <a:solidFill>
                  <a:schemeClr val="tx1"/>
                </a:solidFill>
              </a:rPr>
              <a:t>veidlapas identifikācijas numurs jānorāda projekta pieteikumā (B.16.)</a:t>
            </a:r>
            <a:endParaRPr lang="lv-LV" dirty="0">
              <a:solidFill>
                <a:schemeClr val="tx1"/>
              </a:solidFill>
              <a:latin typeface="Candara" panose="020E0502030303020204" pitchFamily="34" charset="0"/>
            </a:endParaRPr>
          </a:p>
          <a:p>
            <a:pPr marL="285750" lvl="0" indent="-285750" algn="just">
              <a:buFont typeface="Wingdings" panose="05000000000000000000" pitchFamily="2" charset="2"/>
              <a:buChar char="ü"/>
            </a:pPr>
            <a:r>
              <a:rPr lang="lv-LV" dirty="0">
                <a:solidFill>
                  <a:schemeClr val="tx1"/>
                </a:solidFill>
                <a:latin typeface="Candara" panose="020E0502030303020204" pitchFamily="34" charset="0"/>
              </a:rPr>
              <a:t>Nekustamā īpašuma dokumenti  (Zemesgrāmata, nomas </a:t>
            </a:r>
            <a:r>
              <a:rPr lang="lv-LV" dirty="0" err="1">
                <a:solidFill>
                  <a:schemeClr val="tx1"/>
                </a:solidFill>
                <a:latin typeface="Candara" panose="020E0502030303020204" pitchFamily="34" charset="0"/>
              </a:rPr>
              <a:t>līg</a:t>
            </a:r>
            <a:r>
              <a:rPr lang="lv-LV" dirty="0">
                <a:solidFill>
                  <a:schemeClr val="tx1"/>
                </a:solidFill>
                <a:latin typeface="Candara" panose="020E0502030303020204" pitchFamily="34" charset="0"/>
              </a:rPr>
              <a:t>., saskaņojums)</a:t>
            </a:r>
          </a:p>
          <a:p>
            <a:pPr marL="285750" indent="-285750" algn="just">
              <a:buFont typeface="Wingdings" panose="05000000000000000000" pitchFamily="2" charset="2"/>
              <a:buChar char="ü"/>
            </a:pPr>
            <a:r>
              <a:rPr lang="lv-LV" dirty="0">
                <a:solidFill>
                  <a:schemeClr val="tx1"/>
                </a:solidFill>
                <a:latin typeface="Candara" panose="020E0502030303020204" pitchFamily="34" charset="0"/>
              </a:rPr>
              <a:t>Valsts vides reģionālās pārvaldes izziņa (ja attiecas)</a:t>
            </a:r>
          </a:p>
          <a:p>
            <a:pPr marL="285750" lvl="0" indent="-285750" algn="just">
              <a:buFont typeface="Wingdings" panose="05000000000000000000" pitchFamily="2" charset="2"/>
              <a:buChar char="ü"/>
            </a:pPr>
            <a:r>
              <a:rPr lang="lv-LV" dirty="0">
                <a:solidFill>
                  <a:schemeClr val="tx1"/>
                </a:solidFill>
                <a:latin typeface="Candara" panose="020E0502030303020204" pitchFamily="34" charset="0"/>
              </a:rPr>
              <a:t>Būvniecības dokumenti (tehniskais projekts (</a:t>
            </a:r>
            <a:r>
              <a:rPr lang="lv-LV" dirty="0" err="1">
                <a:solidFill>
                  <a:schemeClr val="tx1"/>
                </a:solidFill>
                <a:latin typeface="Candara" panose="020E0502030303020204" pitchFamily="34" charset="0"/>
              </a:rPr>
              <a:t>min.sastāvā</a:t>
            </a:r>
            <a:r>
              <a:rPr lang="lv-LV" dirty="0">
                <a:solidFill>
                  <a:schemeClr val="tx1"/>
                </a:solidFill>
                <a:latin typeface="Candara" panose="020E0502030303020204" pitchFamily="34" charset="0"/>
              </a:rPr>
              <a:t>),</a:t>
            </a:r>
          </a:p>
          <a:p>
            <a:pPr lvl="0" algn="just"/>
            <a:r>
              <a:rPr lang="lv-LV" dirty="0">
                <a:solidFill>
                  <a:schemeClr val="tx1"/>
                </a:solidFill>
                <a:latin typeface="Candara" panose="020E0502030303020204" pitchFamily="34" charset="0"/>
              </a:rPr>
              <a:t> tāme, būvniecības ieceres akcepts būvvaldē u.c.)</a:t>
            </a:r>
          </a:p>
          <a:p>
            <a:pPr marL="285750" indent="-285750" algn="just">
              <a:buFont typeface="Wingdings" panose="05000000000000000000" pitchFamily="2" charset="2"/>
              <a:buChar char="ü"/>
            </a:pPr>
            <a:r>
              <a:rPr lang="lv-LV" dirty="0">
                <a:solidFill>
                  <a:schemeClr val="tx1"/>
                </a:solidFill>
                <a:latin typeface="Candara" panose="020E0502030303020204" pitchFamily="34" charset="0"/>
              </a:rPr>
              <a:t>Cenu salīdzinājuma dokumenti ar</a:t>
            </a:r>
          </a:p>
          <a:p>
            <a:pPr algn="just"/>
            <a:r>
              <a:rPr lang="lv-LV" dirty="0">
                <a:solidFill>
                  <a:schemeClr val="tx1"/>
                </a:solidFill>
                <a:latin typeface="Candara" panose="020E0502030303020204" pitchFamily="34" charset="0"/>
              </a:rPr>
              <a:t> 28.02.2017. MK </a:t>
            </a:r>
            <a:r>
              <a:rPr lang="lv-LV" dirty="0">
                <a:solidFill>
                  <a:schemeClr val="tx1"/>
                </a:solidFill>
              </a:rPr>
              <a:t>Nr. 104 1. pielikumu</a:t>
            </a:r>
            <a:endParaRPr lang="lv-LV" dirty="0">
              <a:solidFill>
                <a:schemeClr val="tx1"/>
              </a:solidFill>
              <a:latin typeface="Candara" panose="020E0502030303020204" pitchFamily="34" charset="0"/>
            </a:endParaRPr>
          </a:p>
          <a:p>
            <a:pPr marL="285750" lvl="0" indent="-285750" algn="just">
              <a:buFont typeface="Wingdings" panose="05000000000000000000" pitchFamily="2" charset="2"/>
              <a:buChar char="ü"/>
            </a:pPr>
            <a:r>
              <a:rPr lang="lv-LV" dirty="0">
                <a:solidFill>
                  <a:schemeClr val="tx1"/>
                </a:solidFill>
                <a:latin typeface="Candara" panose="020E0502030303020204" pitchFamily="34" charset="0"/>
              </a:rPr>
              <a:t>Projekta pašnovērtējums</a:t>
            </a:r>
          </a:p>
          <a:p>
            <a:pPr marL="285750" lvl="0" indent="-285750" algn="just">
              <a:buFont typeface="Wingdings" panose="05000000000000000000" pitchFamily="2" charset="2"/>
              <a:buChar char="ü"/>
            </a:pPr>
            <a:r>
              <a:rPr lang="lv-LV" dirty="0">
                <a:solidFill>
                  <a:schemeClr val="tx1"/>
                </a:solidFill>
                <a:latin typeface="Candara" panose="020E0502030303020204" pitchFamily="34" charset="0"/>
              </a:rPr>
              <a:t>Risku </a:t>
            </a:r>
            <a:r>
              <a:rPr lang="lv-LV" dirty="0" err="1">
                <a:solidFill>
                  <a:schemeClr val="tx1"/>
                </a:solidFill>
                <a:latin typeface="Candara" panose="020E0502030303020204" pitchFamily="34" charset="0"/>
              </a:rPr>
              <a:t>izvērtējums</a:t>
            </a:r>
            <a:r>
              <a:rPr lang="lv-LV" dirty="0">
                <a:solidFill>
                  <a:schemeClr val="tx1"/>
                </a:solidFill>
                <a:latin typeface="Candara" panose="020E0502030303020204" pitchFamily="34" charset="0"/>
              </a:rPr>
              <a:t> (brīvā formā)</a:t>
            </a:r>
          </a:p>
          <a:p>
            <a:pPr lvl="0" algn="just"/>
            <a:r>
              <a:rPr lang="lv-LV" u="sng" dirty="0">
                <a:solidFill>
                  <a:schemeClr val="tx1"/>
                </a:solidFill>
                <a:latin typeface="Candara" panose="020E0502030303020204" pitchFamily="34" charset="0"/>
              </a:rPr>
              <a:t>Sabiedriskā labuma projektiem:</a:t>
            </a:r>
          </a:p>
          <a:p>
            <a:pPr lvl="0" algn="just"/>
            <a:r>
              <a:rPr lang="lv-LV" dirty="0">
                <a:solidFill>
                  <a:schemeClr val="tx1"/>
                </a:solidFill>
                <a:latin typeface="Candara" panose="020E0502030303020204" pitchFamily="34" charset="0"/>
              </a:rPr>
              <a:t>+ Valdes lēmums par dalību projektā</a:t>
            </a:r>
          </a:p>
          <a:p>
            <a:pPr lvl="0" algn="just"/>
            <a:r>
              <a:rPr lang="lv-LV" dirty="0">
                <a:solidFill>
                  <a:schemeClr val="tx1"/>
                </a:solidFill>
                <a:latin typeface="Candara" panose="020E0502030303020204" pitchFamily="34" charset="0"/>
              </a:rPr>
              <a:t>+ Aptauja</a:t>
            </a:r>
          </a:p>
          <a:p>
            <a:pPr lvl="0" algn="just"/>
            <a:r>
              <a:rPr lang="lv-LV" dirty="0">
                <a:solidFill>
                  <a:schemeClr val="tx1"/>
                </a:solidFill>
                <a:latin typeface="Candara" panose="020E0502030303020204" pitchFamily="34" charset="0"/>
              </a:rPr>
              <a:t>+ D</a:t>
            </a:r>
            <a:r>
              <a:rPr lang="lv-LV" dirty="0">
                <a:solidFill>
                  <a:schemeClr val="tx1"/>
                </a:solidFill>
              </a:rPr>
              <a:t>okuments, kas pamato projekta īstenošanas rezultāta uzturēšanu uzraudzības periodā</a:t>
            </a:r>
          </a:p>
          <a:p>
            <a:pPr lvl="0" algn="just"/>
            <a:r>
              <a:rPr lang="lv-LV" dirty="0">
                <a:solidFill>
                  <a:schemeClr val="tx1"/>
                </a:solidFill>
              </a:rPr>
              <a:t>+  Pašvaldības lēmums par piedalīšanos projektā un līdzfinansējuma apmēru</a:t>
            </a:r>
          </a:p>
          <a:p>
            <a:pPr lvl="0" algn="just"/>
            <a:endParaRPr lang="lv-LV" dirty="0">
              <a:solidFill>
                <a:schemeClr val="tx1"/>
              </a:solidFill>
              <a:latin typeface="Candara" panose="020E0502030303020204" pitchFamily="34" charset="0"/>
            </a:endParaRPr>
          </a:p>
          <a:p>
            <a:pPr lvl="0" algn="just"/>
            <a:endParaRPr lang="lv-LV" dirty="0">
              <a:solidFill>
                <a:srgbClr val="09AFB7"/>
              </a:solidFill>
              <a:latin typeface="Candara" panose="020E0502030303020204" pitchFamily="34" charset="0"/>
            </a:endParaRPr>
          </a:p>
          <a:p>
            <a:pPr lvl="0" algn="just"/>
            <a:endParaRPr lang="lv-LV" dirty="0">
              <a:solidFill>
                <a:srgbClr val="09AFB7"/>
              </a:solidFill>
              <a:latin typeface="Candara" panose="020E0502030303020204" pitchFamily="34" charset="0"/>
            </a:endParaRPr>
          </a:p>
        </p:txBody>
      </p:sp>
      <p:sp>
        <p:nvSpPr>
          <p:cNvPr id="12" name="Taisnstūris 11" descr="Izcēluma bloks kreisajā pusē">
            <a:extLst>
              <a:ext uri="{FF2B5EF4-FFF2-40B4-BE49-F238E27FC236}">
                <a16:creationId xmlns:a16="http://schemas.microsoft.com/office/drawing/2014/main" id="{7F65E93D-09FF-42EE-B9DD-750638966686}"/>
              </a:ext>
              <a:ext uri="{C183D7F6-B498-43B3-948B-1728B52AA6E4}">
                <adec:decorative xmlns:adec="http://schemas.microsoft.com/office/drawing/2017/decorative" val="1"/>
              </a:ext>
            </a:extLst>
          </p:cNvPr>
          <p:cNvSpPr/>
          <p:nvPr/>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lv-LV" dirty="0"/>
          </a:p>
        </p:txBody>
      </p:sp>
      <p:cxnSp>
        <p:nvCxnSpPr>
          <p:cNvPr id="11" name="Taisns savienotājs 10" descr="Slaidu atdalītājs">
            <a:extLst>
              <a:ext uri="{FF2B5EF4-FFF2-40B4-BE49-F238E27FC236}">
                <a16:creationId xmlns:a16="http://schemas.microsoft.com/office/drawing/2014/main" id="{5A563457-1EC8-4978-BCCB-AFD88C9ED04C}"/>
              </a:ext>
              <a:ext uri="{C183D7F6-B498-43B3-948B-1728B52AA6E4}">
                <adec:decorative xmlns:adec="http://schemas.microsoft.com/office/drawing/2017/decorative" val="1"/>
              </a:ext>
            </a:extLst>
          </p:cNvPr>
          <p:cNvCxnSpPr/>
          <p:nvPr/>
        </p:nvCxnSpPr>
        <p:spPr>
          <a:xfrm>
            <a:off x="6096000" y="2363035"/>
            <a:ext cx="0" cy="24113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Taisnstūris 12" descr="Izcēluma josla labajā pusē&#10;">
            <a:extLst>
              <a:ext uri="{FF2B5EF4-FFF2-40B4-BE49-F238E27FC236}">
                <a16:creationId xmlns:a16="http://schemas.microsoft.com/office/drawing/2014/main" id="{A7CD04AE-9A8B-4DED-855D-F51B510D0B69}"/>
              </a:ext>
              <a:ext uri="{C183D7F6-B498-43B3-948B-1728B52AA6E4}">
                <adec:decorative xmlns:adec="http://schemas.microsoft.com/office/drawing/2017/decorative" val="1"/>
              </a:ext>
            </a:extLst>
          </p:cNvPr>
          <p:cNvSpPr/>
          <p:nvPr/>
        </p:nvSpPr>
        <p:spPr>
          <a:xfrm>
            <a:off x="6299886" y="2157729"/>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lv-LV" dirty="0"/>
          </a:p>
        </p:txBody>
      </p:sp>
      <p:sp>
        <p:nvSpPr>
          <p:cNvPr id="6" name="Teksta vietturis 5">
            <a:extLst>
              <a:ext uri="{FF2B5EF4-FFF2-40B4-BE49-F238E27FC236}">
                <a16:creationId xmlns:a16="http://schemas.microsoft.com/office/drawing/2014/main" id="{B237D1CA-B91A-410E-A968-D017BBE99F99}"/>
              </a:ext>
            </a:extLst>
          </p:cNvPr>
          <p:cNvSpPr>
            <a:spLocks noGrp="1"/>
          </p:cNvSpPr>
          <p:nvPr>
            <p:ph type="body" sz="quarter" idx="13"/>
          </p:nvPr>
        </p:nvSpPr>
        <p:spPr>
          <a:xfrm>
            <a:off x="5293212" y="435507"/>
            <a:ext cx="5981697" cy="358775"/>
          </a:xfrm>
        </p:spPr>
        <p:txBody>
          <a:bodyPr rtlCol="0"/>
          <a:lstStyle/>
          <a:p>
            <a:pPr rtl="0"/>
            <a:r>
              <a:rPr lang="lv-LV" sz="2000" dirty="0"/>
              <a:t>Pavaddokumenti norādīti projekta veidlapas D. sadaļā</a:t>
            </a:r>
          </a:p>
        </p:txBody>
      </p:sp>
      <p:sp>
        <p:nvSpPr>
          <p:cNvPr id="7" name="Teksta vietturis 6">
            <a:extLst>
              <a:ext uri="{FF2B5EF4-FFF2-40B4-BE49-F238E27FC236}">
                <a16:creationId xmlns:a16="http://schemas.microsoft.com/office/drawing/2014/main" id="{26A87885-D672-4CF9-A78D-CFE98385B03A}"/>
              </a:ext>
            </a:extLst>
          </p:cNvPr>
          <p:cNvSpPr>
            <a:spLocks noGrp="1"/>
          </p:cNvSpPr>
          <p:nvPr>
            <p:ph type="body" sz="quarter" idx="12"/>
          </p:nvPr>
        </p:nvSpPr>
        <p:spPr>
          <a:xfrm>
            <a:off x="6503887" y="2295237"/>
            <a:ext cx="5472113" cy="2196041"/>
          </a:xfrm>
        </p:spPr>
        <p:txBody>
          <a:bodyPr rtlCol="0"/>
          <a:lstStyle/>
          <a:p>
            <a:r>
              <a:rPr lang="lv-LV" dirty="0"/>
              <a:t>NACE 2. </a:t>
            </a:r>
            <a:r>
              <a:rPr lang="lv-LV" dirty="0" err="1"/>
              <a:t>red</a:t>
            </a:r>
            <a:r>
              <a:rPr lang="lv-LV" dirty="0"/>
              <a:t>. Klasifikācijas 4 zīmju ciparu kods (B.6.4.4.):</a:t>
            </a:r>
          </a:p>
          <a:p>
            <a:pPr marL="0" indent="0">
              <a:buNone/>
            </a:pPr>
            <a:r>
              <a:rPr lang="lv-LV" dirty="0">
                <a:hlinkClick r:id="rId5"/>
              </a:rPr>
              <a:t>* http://www.liaa.gov.lv/lv/es-fondi/noderiga-informacija/saimniecisko-darbibu-statistiska-klasifikacija-nace-2-red</a:t>
            </a:r>
            <a:endParaRPr lang="lv-LV" dirty="0"/>
          </a:p>
          <a:p>
            <a:pPr marL="0" indent="0">
              <a:buNone/>
            </a:pPr>
            <a:r>
              <a:rPr lang="lv-LV" dirty="0">
                <a:hlinkClick r:id="rId6"/>
              </a:rPr>
              <a:t>* h</a:t>
            </a:r>
            <a:r>
              <a:rPr lang="lv-LV" u="sng" dirty="0">
                <a:hlinkClick r:id="rId6"/>
              </a:rPr>
              <a:t>ttps://www.csb.gov.lv/lv/statistika/klasifikacijas/nace-2-red</a:t>
            </a:r>
            <a:endParaRPr lang="lv-LV" u="sng" dirty="0"/>
          </a:p>
          <a:p>
            <a:pPr marL="0" indent="0">
              <a:buNone/>
            </a:pPr>
            <a:r>
              <a:rPr lang="lv-LV" u="sng" dirty="0">
                <a:hlinkClick r:id="rId7"/>
              </a:rPr>
              <a:t>*http://transfertcenas.lv/nace-klasifikators-2-red/</a:t>
            </a:r>
            <a:endParaRPr lang="lv-LV" u="sng" dirty="0"/>
          </a:p>
          <a:p>
            <a:r>
              <a:rPr lang="lv-LV" u="sng" dirty="0"/>
              <a:t>Kombinētās nomenklatūras (KN) grupa un kods (attiecas uz R.1.2. pārstrādes galaproduktiem, (B.14.) :</a:t>
            </a:r>
          </a:p>
          <a:p>
            <a:pPr marL="0" indent="0">
              <a:buNone/>
            </a:pPr>
            <a:r>
              <a:rPr lang="lv-LV" u="sng" dirty="0">
                <a:hlinkClick r:id="rId8"/>
              </a:rPr>
              <a:t>https://e.csb.gov.lv/HelpDesk/UI/Page.aspx?pid=436</a:t>
            </a:r>
            <a:endParaRPr lang="lv-LV" u="sng" dirty="0"/>
          </a:p>
          <a:p>
            <a:pPr marL="0" indent="0">
              <a:buNone/>
            </a:pPr>
            <a:endParaRPr lang="lv-LV" u="sng" dirty="0"/>
          </a:p>
          <a:p>
            <a:endParaRPr lang="lv-LV" u="sng" dirty="0"/>
          </a:p>
          <a:p>
            <a:pPr marL="0" indent="0">
              <a:buNone/>
            </a:pPr>
            <a:endParaRPr lang="lv-LV" dirty="0"/>
          </a:p>
          <a:p>
            <a:pPr marL="0" indent="0">
              <a:buNone/>
            </a:pPr>
            <a:endParaRPr lang="lv-LV" dirty="0"/>
          </a:p>
          <a:p>
            <a:endParaRPr lang="lv-LV" dirty="0"/>
          </a:p>
          <a:p>
            <a:pPr rtl="0"/>
            <a:endParaRPr lang="lv-LV" dirty="0"/>
          </a:p>
        </p:txBody>
      </p:sp>
      <p:sp>
        <p:nvSpPr>
          <p:cNvPr id="8" name="Slaida numura vietturis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p:spPr>
        <p:txBody>
          <a:bodyPr rtlCol="0"/>
          <a:lstStyle/>
          <a:p>
            <a:pPr rtl="0"/>
            <a:fld id="{19B51A1E-902D-48AF-9020-955120F399B6}" type="slidenum">
              <a:rPr lang="lv-LV" smtClean="0"/>
              <a:pPr rtl="0"/>
              <a:t>9</a:t>
            </a:fld>
            <a:endParaRPr lang="lv-LV" dirty="0"/>
          </a:p>
        </p:txBody>
      </p:sp>
      <p:pic>
        <p:nvPicPr>
          <p:cNvPr id="17" name="Attēls 16">
            <a:extLst>
              <a:ext uri="{FF2B5EF4-FFF2-40B4-BE49-F238E27FC236}">
                <a16:creationId xmlns:a16="http://schemas.microsoft.com/office/drawing/2014/main" id="{AE01E783-D30D-40DF-B75E-D994C22F4D75}"/>
              </a:ext>
            </a:extLst>
          </p:cNvPr>
          <p:cNvPicPr>
            <a:picLocks noChangeAspect="1"/>
          </p:cNvPicPr>
          <p:nvPr/>
        </p:nvPicPr>
        <p:blipFill>
          <a:blip r:embed="rId9"/>
          <a:stretch>
            <a:fillRect/>
          </a:stretch>
        </p:blipFill>
        <p:spPr>
          <a:xfrm>
            <a:off x="11287380" y="54067"/>
            <a:ext cx="1037142" cy="1615707"/>
          </a:xfrm>
          <a:prstGeom prst="rect">
            <a:avLst/>
          </a:prstGeom>
        </p:spPr>
      </p:pic>
      <p:pic>
        <p:nvPicPr>
          <p:cNvPr id="18" name="Attēls 17">
            <a:extLst>
              <a:ext uri="{FF2B5EF4-FFF2-40B4-BE49-F238E27FC236}">
                <a16:creationId xmlns:a16="http://schemas.microsoft.com/office/drawing/2014/main" id="{7090FEA8-34CB-4891-AC5E-E6BAB2A4C840}"/>
              </a:ext>
            </a:extLst>
          </p:cNvPr>
          <p:cNvPicPr>
            <a:picLocks noChangeAspect="1"/>
          </p:cNvPicPr>
          <p:nvPr/>
        </p:nvPicPr>
        <p:blipFill>
          <a:blip r:embed="rId10"/>
          <a:stretch>
            <a:fillRect/>
          </a:stretch>
        </p:blipFill>
        <p:spPr>
          <a:xfrm>
            <a:off x="4013886" y="3815387"/>
            <a:ext cx="2286000" cy="1714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Attēls 18">
            <a:extLst>
              <a:ext uri="{FF2B5EF4-FFF2-40B4-BE49-F238E27FC236}">
                <a16:creationId xmlns:a16="http://schemas.microsoft.com/office/drawing/2014/main" id="{79421AAF-5582-4394-ABDF-6D29B5D837FE}"/>
              </a:ext>
            </a:extLst>
          </p:cNvPr>
          <p:cNvPicPr>
            <a:picLocks noChangeAspect="1"/>
          </p:cNvPicPr>
          <p:nvPr/>
        </p:nvPicPr>
        <p:blipFill>
          <a:blip r:embed="rId11"/>
          <a:stretch>
            <a:fillRect/>
          </a:stretch>
        </p:blipFill>
        <p:spPr>
          <a:xfrm>
            <a:off x="9678538" y="5626070"/>
            <a:ext cx="2081462" cy="1215351"/>
          </a:xfrm>
          <a:prstGeom prst="rect">
            <a:avLst/>
          </a:prstGeom>
        </p:spPr>
      </p:pic>
    </p:spTree>
    <p:extLst>
      <p:ext uri="{BB962C8B-B14F-4D97-AF65-F5344CB8AC3E}">
        <p14:creationId xmlns:p14="http://schemas.microsoft.com/office/powerpoint/2010/main" val="318883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dizains">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6270_TF16411250.potx" id="{72E50894-2F1C-4A63-96FB-046069E2BCF5}" vid="{39068E7C-95ED-4471-ABCB-2D910C3269EE}"/>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64A4C9D-F801-4923-BC6D-E0006F5123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2218FC-8412-44B9-9E82-D51F1F531141}">
  <ds:schemaRefs>
    <ds:schemaRef ds:uri="http://purl.org/dc/elements/1.1/"/>
    <ds:schemaRef ds:uri="http://schemas.microsoft.com/sharepoint/v3"/>
    <ds:schemaRef ds:uri="http://schemas.microsoft.com/office/2006/documentManagement/types"/>
    <ds:schemaRef ds:uri="fb0879af-3eba-417a-a55a-ffe6dcd6ca77"/>
    <ds:schemaRef ds:uri="http://schemas.microsoft.com/office/2006/metadata/properties"/>
    <ds:schemaRef ds:uri="http://schemas.microsoft.com/office/infopath/2007/PartnerControls"/>
    <ds:schemaRef ds:uri="6dc4bcd6-49db-4c07-9060-8acfc67cef9f"/>
    <ds:schemaRef ds:uri="http://www.w3.org/XML/1998/namespace"/>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Spilgta biznesa prezentācija</Template>
  <TotalTime>0</TotalTime>
  <Words>943</Words>
  <Application>Microsoft Office PowerPoint</Application>
  <PresentationFormat>Platekrāna</PresentationFormat>
  <Paragraphs>114</Paragraphs>
  <Slides>11</Slides>
  <Notes>3</Notes>
  <HiddenSlides>0</HiddenSlides>
  <MMClips>0</MMClips>
  <ScaleCrop>false</ScaleCrop>
  <HeadingPairs>
    <vt:vector size="6" baseType="variant">
      <vt:variant>
        <vt:lpstr>Lietotie fonti</vt:lpstr>
      </vt:variant>
      <vt:variant>
        <vt:i4>6</vt:i4>
      </vt:variant>
      <vt:variant>
        <vt:lpstr>Dizains</vt:lpstr>
      </vt:variant>
      <vt:variant>
        <vt:i4>1</vt:i4>
      </vt:variant>
      <vt:variant>
        <vt:lpstr>Slaidu virsraksti</vt:lpstr>
      </vt:variant>
      <vt:variant>
        <vt:i4>11</vt:i4>
      </vt:variant>
    </vt:vector>
  </HeadingPairs>
  <TitlesOfParts>
    <vt:vector size="18" baseType="lpstr">
      <vt:lpstr>Arial</vt:lpstr>
      <vt:lpstr>Calibri</vt:lpstr>
      <vt:lpstr>Candara</vt:lpstr>
      <vt:lpstr>Corbel</vt:lpstr>
      <vt:lpstr>Times New Roman</vt:lpstr>
      <vt:lpstr>Wingdings</vt:lpstr>
      <vt:lpstr>Office dizains</vt:lpstr>
      <vt:lpstr>LEADER projektu konkurss  </vt:lpstr>
      <vt:lpstr>Pieteikšanās  kārtība  un iesniedzamie  dokumenti</vt:lpstr>
      <vt:lpstr>Uzņēmējdarbības  rīcības</vt:lpstr>
      <vt:lpstr>PowerPoint prezentācija</vt:lpstr>
      <vt:lpstr>PowerPoint prezentācija</vt:lpstr>
      <vt:lpstr>*Juridiska  (tostarp  biedrība/nodibinājums)  vai fiziska  persona, kas  veic  saimniecisku darbību (apgrozījums  līdz  70 000  EUR  noslēgtajā  gadā  pirms   projekta   iesniegšanas).  *Juridiska  persona  (tostarp  biedrība /nodibinājums)  vai  fiziska  persona, kura  plāno veikt  saimniecisku  darbību  *Pašvaldība   Kopprojekta  gadījumā: *lauksaimniecības  pakalpojumu  kooperatīvā sabiedrība  vai  mežsaimniecības  pakalpojumu  kooperatīvā  sabiedrība  (kopprojektā  nav  ierobežojuma  uz  apgrozījumu);  *vietējā  pašvaldība </vt:lpstr>
      <vt:lpstr>Rezultatīvie  rādītāji</vt:lpstr>
      <vt:lpstr>PowerPoint prezentācija</vt:lpstr>
      <vt:lpstr>Projekta iesniegšana un pavaddokumenti</vt:lpstr>
      <vt:lpstr>Large image</vt:lpstr>
      <vt:lpstr>Paldies!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2019-03-20T11:20:44Z</dcterms:created>
  <dcterms:modified xsi:type="dcterms:W3CDTF">2020-07-09T07:42:56Z</dcterms:modified>
</cp:coreProperties>
</file>