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3" r:id="rId4"/>
    <p:sldId id="257" r:id="rId5"/>
    <p:sldId id="258" r:id="rId6"/>
    <p:sldId id="259" r:id="rId7"/>
    <p:sldId id="275" r:id="rId8"/>
    <p:sldId id="260" r:id="rId9"/>
    <p:sldId id="261" r:id="rId10"/>
    <p:sldId id="274" r:id="rId11"/>
    <p:sldId id="271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F27E"/>
    <a:srgbClr val="F3B963"/>
    <a:srgbClr val="F1F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87E3-E1F9-4899-90F5-389154181DDE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FA56A-C2F9-4E5B-9C1F-E840D1B3DCB4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A56A-C2F9-4E5B-9C1F-E840D1B3DCB4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4329-0900-428D-AC73-5E72CE39A049}" type="datetimeFigureOut">
              <a:rPr lang="lv-LV" smtClean="0"/>
              <a:pPr/>
              <a:t>12.11.2019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2B0A-A563-4AEE-8B4E-70348C45C9EF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80709_203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1981200"/>
            <a:ext cx="5562600" cy="14700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r"/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Velotūrista vajadzības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276600"/>
            <a:ext cx="4876800" cy="609600"/>
          </a:xfrm>
          <a:solidFill>
            <a:srgbClr val="92D050"/>
          </a:solidFill>
        </p:spPr>
        <p:txBody>
          <a:bodyPr/>
          <a:lstStyle/>
          <a:p>
            <a:r>
              <a:rPr lang="lv-LV" b="1" dirty="0" err="1">
                <a:solidFill>
                  <a:schemeClr val="bg1">
                    <a:lumMod val="95000"/>
                  </a:schemeClr>
                </a:solidFill>
              </a:rPr>
              <a:t>Info</a:t>
            </a:r>
            <a:r>
              <a:rPr lang="lv-LV" b="1" dirty="0">
                <a:solidFill>
                  <a:schemeClr val="bg1">
                    <a:lumMod val="95000"/>
                  </a:schemeClr>
                </a:solidFill>
              </a:rPr>
              <a:t> tūrisma uzņēmējiem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1905000"/>
            <a:ext cx="1375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Santa Paegle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85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 descr="unnam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606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34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Velo</a:t>
            </a: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tūrisma attīstība </a:t>
            </a:r>
            <a:r>
              <a:rPr lang="lv-LV" sz="14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Austrumlatvijā</a:t>
            </a: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pieslēdzoties starptautiskajam </a:t>
            </a:r>
            <a:r>
              <a:rPr lang="lv-LV" sz="1400" b="1" dirty="0" err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Velomaršrutu</a:t>
            </a:r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tīklam Eurovelo11</a:t>
            </a:r>
          </a:p>
          <a:p>
            <a:pPr algn="ctr"/>
            <a:r>
              <a:rPr lang="lv-LV" sz="14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projekta nr. 19-00-A019.332-000002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Dažādas uzgriežņu atslēgas no 8-19 (īpašu uzmanību pievēršot arī 13 un 15), arī muciņas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 err="1">
                <a:latin typeface="Arial" pitchFamily="34" charset="0"/>
                <a:cs typeface="Arial" pitchFamily="34" charset="0"/>
              </a:rPr>
              <a:t>Skrūvgriežņi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, plakanknaibles,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seškantes</a:t>
            </a: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lv-LV" sz="2000" dirty="0" err="1">
                <a:latin typeface="Arial" pitchFamily="34" charset="0"/>
                <a:cs typeface="Arial" pitchFamily="34" charset="0"/>
              </a:rPr>
              <a:t>Bortējamās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lāpstiņas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Kameru ielāpi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Kameras 26 un 28 collu ratiem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Pumpis 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Skrūvītes, ķēžu posmi un ķēžu</a:t>
            </a:r>
          </a:p>
          <a:p>
            <a:pPr>
              <a:buNone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atslēga  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Ķēžu eļļa </a:t>
            </a:r>
          </a:p>
        </p:txBody>
      </p:sp>
      <p:pic>
        <p:nvPicPr>
          <p:cNvPr id="4" name="Content Placeholder 11" descr="2017-07-01 08-30-46 - GOPR5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4043" y="2332037"/>
            <a:ext cx="3389957" cy="4525963"/>
          </a:xfrm>
          <a:prstGeom prst="rect">
            <a:avLst/>
          </a:prstGeom>
        </p:spPr>
      </p:pic>
      <p:pic>
        <p:nvPicPr>
          <p:cNvPr id="6" name="Picture 5" descr="2017-07-01 08-30-50 - GOPR5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709101"/>
            <a:ext cx="2362200" cy="3148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1534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lv-LV" b="1" dirty="0"/>
              <a:t>VELOTŪRISTA DROŠĪBA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1295400"/>
            <a:ext cx="3581400" cy="400110"/>
          </a:xfrm>
          <a:prstGeom prst="rect">
            <a:avLst/>
          </a:prstGeom>
          <a:solidFill>
            <a:srgbClr val="F3B963"/>
          </a:solidFill>
        </p:spPr>
        <p:txBody>
          <a:bodyPr wrap="square" rtlCol="0">
            <a:spAutoFit/>
          </a:bodyPr>
          <a:lstStyle/>
          <a:p>
            <a:r>
              <a:rPr lang="lv-LV" sz="2000" b="1" dirty="0" err="1"/>
              <a:t>Veloaptieciņa</a:t>
            </a:r>
            <a:endParaRPr lang="lv-LV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2667000"/>
            <a:ext cx="6934200" cy="7620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lv-LV" dirty="0"/>
              <a:t>Tiekamies takās!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77000" y="5562600"/>
            <a:ext cx="2667000" cy="1295400"/>
          </a:xfrm>
          <a:gradFill flip="none" rotWithShape="1">
            <a:gsLst>
              <a:gs pos="0">
                <a:srgbClr val="92D050">
                  <a:tint val="66000"/>
                  <a:satMod val="160000"/>
                  <a:alpha val="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400000" scaled="0"/>
            <a:tileRect/>
          </a:gradFill>
        </p:spPr>
        <p:txBody>
          <a:bodyPr>
            <a:normAutofit fontScale="77500" lnSpcReduction="20000"/>
          </a:bodyPr>
          <a:lstStyle/>
          <a:p>
            <a:pPr algn="r"/>
            <a:r>
              <a:rPr lang="lv-LV">
                <a:solidFill>
                  <a:schemeClr val="tx1"/>
                </a:solidFill>
              </a:rPr>
              <a:t>Santa Paegle</a:t>
            </a:r>
          </a:p>
          <a:p>
            <a:pPr algn="r"/>
            <a:r>
              <a:rPr lang="lv-LV">
                <a:solidFill>
                  <a:schemeClr val="tx1"/>
                </a:solidFill>
              </a:rPr>
              <a:t>SIA SPORTS S</a:t>
            </a:r>
          </a:p>
          <a:p>
            <a:pPr algn="r"/>
            <a:r>
              <a:rPr lang="lv-LV">
                <a:solidFill>
                  <a:schemeClr val="tx1"/>
                </a:solidFill>
              </a:rPr>
              <a:t>mob.t.: +371 26356550</a:t>
            </a:r>
          </a:p>
          <a:p>
            <a:pPr algn="r"/>
            <a:r>
              <a:rPr lang="lv-LV">
                <a:solidFill>
                  <a:schemeClr val="tx1"/>
                </a:solidFill>
              </a:rPr>
              <a:t>santa@kustibuprieks.lv</a:t>
            </a:r>
          </a:p>
          <a:p>
            <a:pPr algn="r"/>
            <a:r>
              <a:rPr lang="lv-LV">
                <a:solidFill>
                  <a:schemeClr val="tx1"/>
                </a:solidFill>
              </a:rPr>
              <a:t>www.kustibuprieks.lv</a:t>
            </a:r>
            <a:endParaRPr lang="lv-LV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Brīvdienu velotūristi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Garo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velotūru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cienītāji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 err="1">
                <a:latin typeface="Arial" pitchFamily="34" charset="0"/>
                <a:cs typeface="Arial" pitchFamily="34" charset="0"/>
              </a:rPr>
              <a:t>Velopasākumu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apmeklētāji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Gadījuma velotūristi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Specifiskas intereses </a:t>
            </a:r>
          </a:p>
          <a:p>
            <a:endParaRPr lang="lv-LV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934200" cy="1143000"/>
          </a:xfrm>
          <a:solidFill>
            <a:srgbClr val="84F27E"/>
          </a:solidFill>
        </p:spPr>
        <p:txBody>
          <a:bodyPr>
            <a:normAutofit/>
          </a:bodyPr>
          <a:lstStyle/>
          <a:p>
            <a:r>
              <a:rPr lang="lv-LV" b="1" dirty="0"/>
              <a:t>VELOCEĻOTĀJU KATEGORIJAS</a:t>
            </a:r>
          </a:p>
        </p:txBody>
      </p:sp>
      <p:pic>
        <p:nvPicPr>
          <p:cNvPr id="6" name="Picture 5" descr="2019-08-10 10-36-56 - IMG_6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81400"/>
            <a:ext cx="4038600" cy="2692400"/>
          </a:xfrm>
          <a:prstGeom prst="rect">
            <a:avLst/>
          </a:prstGeom>
        </p:spPr>
      </p:pic>
      <p:pic>
        <p:nvPicPr>
          <p:cNvPr id="7" name="Picture 6" descr="2019-08-10 10-29-27 - IMG_6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00200"/>
            <a:ext cx="3543962" cy="2364161"/>
          </a:xfrm>
          <a:prstGeom prst="rect">
            <a:avLst/>
          </a:prstGeom>
        </p:spPr>
      </p:pic>
      <p:pic>
        <p:nvPicPr>
          <p:cNvPr id="8" name="Picture 7" descr="2019-05-25 11-35-53 - IMG_2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3810000"/>
            <a:ext cx="41148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000" b="1" dirty="0">
                <a:latin typeface="Arial" pitchFamily="34" charset="0"/>
                <a:cs typeface="Arial" pitchFamily="34" charset="0"/>
              </a:rPr>
              <a:t>Sportiskais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– lieli attālumi</a:t>
            </a:r>
          </a:p>
          <a:p>
            <a:pPr>
              <a:buFont typeface="Wingdings" pitchFamily="2" charset="2"/>
              <a:buChar char="Ø"/>
            </a:pPr>
            <a:r>
              <a:rPr lang="lv-LV" sz="2000" b="1" dirty="0">
                <a:latin typeface="Arial" pitchFamily="34" charset="0"/>
                <a:cs typeface="Arial" pitchFamily="34" charset="0"/>
              </a:rPr>
              <a:t>Baudītājs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– ātrumam un attālumam nav nozīmes, svarīga ir skaistā puse</a:t>
            </a:r>
          </a:p>
          <a:p>
            <a:pPr>
              <a:buFont typeface="Wingdings" pitchFamily="2" charset="2"/>
              <a:buChar char="Ø"/>
            </a:pPr>
            <a:r>
              <a:rPr lang="lv-LV" sz="2000" b="1" dirty="0">
                <a:latin typeface="Arial" pitchFamily="34" charset="0"/>
                <a:cs typeface="Arial" pitchFamily="34" charset="0"/>
              </a:rPr>
              <a:t>Novadpētnieks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– izziņa un vietējo apstākļu izzināšana</a:t>
            </a:r>
          </a:p>
          <a:p>
            <a:pPr>
              <a:buFont typeface="Wingdings" pitchFamily="2" charset="2"/>
              <a:buChar char="Ø"/>
            </a:pPr>
            <a:r>
              <a:rPr lang="lv-LV" sz="2000" b="1" dirty="0">
                <a:latin typeface="Arial" pitchFamily="34" charset="0"/>
                <a:cs typeface="Arial" pitchFamily="34" charset="0"/>
              </a:rPr>
              <a:t>Pasākumu līdzdalībnieks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– ikdienā ar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brauc maz vai vispār nē, bet pasākumā piedalās ļoti labprāt</a:t>
            </a:r>
          </a:p>
          <a:p>
            <a:pPr>
              <a:buFont typeface="Wingdings" pitchFamily="2" charset="2"/>
              <a:buChar char="Ø"/>
            </a:pPr>
            <a:r>
              <a:rPr lang="lv-LV" sz="2000" b="1" dirty="0" err="1">
                <a:latin typeface="Arial" pitchFamily="34" charset="0"/>
                <a:cs typeface="Arial" pitchFamily="34" charset="0"/>
              </a:rPr>
              <a:t>Ekoveselīgais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– garīgā darba darītāji</a:t>
            </a:r>
          </a:p>
          <a:p>
            <a:pPr>
              <a:buFont typeface="Wingdings" pitchFamily="2" charset="2"/>
              <a:buChar char="Ø"/>
            </a:pPr>
            <a:r>
              <a:rPr lang="lv-LV" sz="2000" b="1" dirty="0">
                <a:latin typeface="Arial" pitchFamily="34" charset="0"/>
                <a:cs typeface="Arial" pitchFamily="34" charset="0"/>
              </a:rPr>
              <a:t>Vietējais ikdienas braucējs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– praktiski neiesaistās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velotūrismā</a:t>
            </a: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lv-LV" sz="2000" b="1" dirty="0">
                <a:latin typeface="Arial" pitchFamily="34" charset="0"/>
                <a:cs typeface="Arial" pitchFamily="34" charset="0"/>
              </a:rPr>
              <a:t>Modīgais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– svarīgi izrādīties. Mežā neiedzīsi un uz grants seguma tāpat</a:t>
            </a:r>
          </a:p>
          <a:p>
            <a:endParaRPr lang="lv-LV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6200" y="228600"/>
            <a:ext cx="5257800" cy="1143000"/>
          </a:xfrm>
          <a:prstGeom prst="rect">
            <a:avLst/>
          </a:prstGeom>
          <a:solidFill>
            <a:srgbClr val="84F27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VELOCEĻOTĀJU TIPI</a:t>
            </a:r>
          </a:p>
        </p:txBody>
      </p:sp>
      <p:pic>
        <p:nvPicPr>
          <p:cNvPr id="6" name="Picture 5" descr="2019-05-18 11-18-12 - IMG_2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4953000"/>
            <a:ext cx="2590800" cy="1728090"/>
          </a:xfrm>
          <a:prstGeom prst="rect">
            <a:avLst/>
          </a:prstGeom>
        </p:spPr>
      </p:pic>
      <p:pic>
        <p:nvPicPr>
          <p:cNvPr id="7" name="Picture 6" descr="2019-05-18 11-43-15 - IMG_2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953000"/>
            <a:ext cx="2595006" cy="1728216"/>
          </a:xfrm>
          <a:prstGeom prst="rect">
            <a:avLst/>
          </a:prstGeom>
        </p:spPr>
      </p:pic>
      <p:pic>
        <p:nvPicPr>
          <p:cNvPr id="8" name="Picture 7" descr="2019-07-28 13-20-56 - GOPR75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953000"/>
            <a:ext cx="2596694" cy="1728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dqzsG7W4AAt8mm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143000"/>
            <a:ext cx="4419600" cy="452596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953000" y="5334000"/>
            <a:ext cx="3979862" cy="338554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VELOSIPĒDS</a:t>
            </a: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953000" y="4572000"/>
            <a:ext cx="3981450" cy="5969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Fizioloģiskās vajadzības:</a:t>
            </a:r>
            <a:r>
              <a:rPr kumimoji="0" lang="lv-LV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ēst, dzert, gulēt, atpūsties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953000" y="3657600"/>
            <a:ext cx="3981450" cy="673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Drošība:</a:t>
            </a:r>
            <a:r>
              <a:rPr kumimoji="0" 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infrastruktūra (kartes, marķējums), medicīna, </a:t>
            </a:r>
            <a:r>
              <a:rPr kumimoji="0" lang="lv-LV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velo</a:t>
            </a:r>
            <a:r>
              <a:rPr kumimoji="0" 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labošana, inventārs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953000" y="2971800"/>
            <a:ext cx="3981450" cy="5461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Piederība:</a:t>
            </a:r>
            <a:r>
              <a:rPr kumimoji="0" 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lv-LV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velogrupas</a:t>
            </a:r>
            <a:r>
              <a:rPr kumimoji="0" 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interešu domubiedri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953000" y="2057400"/>
            <a:ext cx="3981450" cy="6731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Sociālā atzinība: </a:t>
            </a:r>
            <a:r>
              <a:rPr kumimoji="0" 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sociālie tīkli, foto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953000" y="1143000"/>
            <a:ext cx="3981450" cy="673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lv-LV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Pašīstenošanās</a:t>
            </a:r>
            <a:r>
              <a:rPr kumimoji="0" lang="lv-LV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</a:t>
            </a:r>
            <a:r>
              <a:rPr kumimoji="0" lang="lv-LV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maršrutu garumi vienai dienai, sevis pārbaudīšana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6400800" cy="1143000"/>
          </a:xfrm>
          <a:solidFill>
            <a:srgbClr val="92D050"/>
          </a:solidFill>
        </p:spPr>
        <p:txBody>
          <a:bodyPr/>
          <a:lstStyle/>
          <a:p>
            <a:r>
              <a:rPr lang="lv-LV" b="1" dirty="0"/>
              <a:t>VELOSIPĒDS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lv-LV" dirty="0"/>
              <a:t> vienas dienas ceļotājiem</a:t>
            </a:r>
          </a:p>
          <a:p>
            <a:pPr>
              <a:buNone/>
            </a:pPr>
            <a:r>
              <a:rPr lang="lv-LV" dirty="0"/>
              <a:t>pārsvarā MTB ar 26” ratiem</a:t>
            </a:r>
          </a:p>
          <a:p>
            <a:pPr>
              <a:buFont typeface="Wingdings" pitchFamily="2" charset="2"/>
              <a:buChar char="Ø"/>
            </a:pPr>
            <a:r>
              <a:rPr lang="lv-LV" dirty="0"/>
              <a:t> daudzdienu </a:t>
            </a:r>
            <a:r>
              <a:rPr lang="lv-LV" dirty="0" err="1"/>
              <a:t>veloceļotājiem</a:t>
            </a:r>
            <a:endParaRPr lang="lv-LV" dirty="0"/>
          </a:p>
          <a:p>
            <a:pPr>
              <a:buNone/>
            </a:pPr>
            <a:r>
              <a:rPr lang="lv-LV" dirty="0"/>
              <a:t>pārsvarā tūrisma (</a:t>
            </a:r>
            <a:r>
              <a:rPr lang="lv-LV" dirty="0" err="1"/>
              <a:t>treking</a:t>
            </a:r>
            <a:r>
              <a:rPr lang="lv-LV" dirty="0"/>
              <a:t>) vai </a:t>
            </a:r>
          </a:p>
          <a:p>
            <a:pPr>
              <a:buNone/>
            </a:pPr>
            <a:r>
              <a:rPr lang="lv-LV" dirty="0" err="1"/>
              <a:t>hibrīdvelo</a:t>
            </a:r>
            <a:r>
              <a:rPr lang="lv-LV" dirty="0"/>
              <a:t> ar 28” ratiem</a:t>
            </a:r>
          </a:p>
        </p:txBody>
      </p:sp>
      <p:pic>
        <p:nvPicPr>
          <p:cNvPr id="9" name="Picture 8" descr="2019-08-10 10-38-25 - IMG_6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724400"/>
            <a:ext cx="2743200" cy="1828800"/>
          </a:xfrm>
          <a:prstGeom prst="rect">
            <a:avLst/>
          </a:prstGeom>
        </p:spPr>
      </p:pic>
      <p:pic>
        <p:nvPicPr>
          <p:cNvPr id="10" name="Picture 9" descr="2019-05-25 13-13-25 - IMG_22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724400"/>
            <a:ext cx="2743200" cy="1828800"/>
          </a:xfrm>
          <a:prstGeom prst="rect">
            <a:avLst/>
          </a:prstGeom>
        </p:spPr>
      </p:pic>
      <p:pic>
        <p:nvPicPr>
          <p:cNvPr id="13" name="Picture 12" descr="2017-09-30 12-57-09 - IMG_9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724401"/>
            <a:ext cx="2740796" cy="1828800"/>
          </a:xfrm>
          <a:prstGeom prst="rect">
            <a:avLst/>
          </a:prstGeom>
        </p:spPr>
      </p:pic>
      <p:pic>
        <p:nvPicPr>
          <p:cNvPr id="17" name="Picture 16" descr="20190801_1113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905000"/>
            <a:ext cx="32004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1534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lv-LV" b="1" dirty="0"/>
              <a:t>DRAUDZĪGS VELOTŪRISTAM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464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dažādās valstīs dažādi noteikumi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info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zīmes gan vienam maršrutam, gan reģionam, gan valstij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info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zīmes uzņēmējiem, lai velotūrists ir gaidīts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svarīgi, lai darbojās visu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velosezonu</a:t>
            </a: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Latvijā – Draudzīgs velosipēdistam, kur lielākais uzsvars šobrīd tiek likts uz drošu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velonovietņu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izveidošanu</a:t>
            </a:r>
          </a:p>
          <a:p>
            <a:pPr>
              <a:buFont typeface="Wingdings" pitchFamily="2" charset="2"/>
              <a:buChar char="Ø"/>
            </a:pPr>
            <a:endParaRPr lang="lv-LV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raudzigs_velosipedistam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5029200"/>
            <a:ext cx="1371600" cy="157307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752600"/>
            <a:ext cx="2619375" cy="1743075"/>
          </a:xfrm>
          <a:prstGeom prst="rect">
            <a:avLst/>
          </a:prstGeom>
        </p:spPr>
      </p:pic>
      <p:pic>
        <p:nvPicPr>
          <p:cNvPr id="11" name="Picture 10" descr="csm_BB-Logo_4c_5x5_05_9fd3b396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581400"/>
            <a:ext cx="1346200" cy="1346200"/>
          </a:xfrm>
          <a:prstGeom prst="rect">
            <a:avLst/>
          </a:prstGeom>
        </p:spPr>
      </p:pic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5105400"/>
            <a:ext cx="1890713" cy="1321390"/>
          </a:xfrm>
          <a:prstGeom prst="rect">
            <a:avLst/>
          </a:prstGeom>
        </p:spPr>
      </p:pic>
      <p:pic>
        <p:nvPicPr>
          <p:cNvPr id="12" name="Picture 11" descr="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3124200"/>
            <a:ext cx="1981200" cy="2118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1534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lv-LV" b="1" dirty="0"/>
              <a:t>VELOTŪRISTA PAMATVAJADZĪBAS</a:t>
            </a:r>
          </a:p>
        </p:txBody>
      </p:sp>
      <p:pic>
        <p:nvPicPr>
          <p:cNvPr id="5" name="Content Placeholder 4" descr="20180710_061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3682907"/>
            <a:ext cx="3962400" cy="2639178"/>
          </a:xfrm>
        </p:spPr>
      </p:pic>
      <p:sp>
        <p:nvSpPr>
          <p:cNvPr id="4" name="TextBox 3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1219200"/>
            <a:ext cx="3276600" cy="523220"/>
          </a:xfrm>
          <a:prstGeom prst="rect">
            <a:avLst/>
          </a:prstGeom>
          <a:solidFill>
            <a:srgbClr val="F1F98B"/>
          </a:solidFill>
        </p:spPr>
        <p:txBody>
          <a:bodyPr wrap="square" rtlCol="0">
            <a:spAutoFit/>
          </a:bodyPr>
          <a:lstStyle/>
          <a:p>
            <a:r>
              <a:rPr lang="lv-LV" sz="2800" b="1" dirty="0"/>
              <a:t>Naktsmītnes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0574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droša vieta (slēdzama telpa) velosipēda novietošanai pa nakti / citu laiku</a:t>
            </a:r>
          </a:p>
          <a:p>
            <a:pPr marL="6350" lvl="1"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mazgāšanas un žāvēšanas iespējas apģērbam un inventāram 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aptieciņa velosipēdam un braucējam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pieejams dzeramais ūdens, pilnvērtīgs uzturs (brokastis)</a:t>
            </a:r>
          </a:p>
          <a:p>
            <a:pPr marL="6350" lvl="1"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iespējas uzlādēt elektroniskās ierīces,</a:t>
            </a:r>
          </a:p>
          <a:p>
            <a:pPr marL="6350" lvl="1"/>
            <a:r>
              <a:rPr lang="lv-LV" sz="2000" dirty="0">
                <a:latin typeface="Arial" pitchFamily="34" charset="0"/>
                <a:cs typeface="Arial" pitchFamily="34" charset="0"/>
              </a:rPr>
              <a:t>arī interneta pieeja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dažāda informācija: </a:t>
            </a:r>
          </a:p>
          <a:p>
            <a:pPr marL="465138" lvl="2">
              <a:buFont typeface="Wingdings" pitchFamily="2" charset="2"/>
              <a:buChar char="ü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Velomaršrutu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kartes</a:t>
            </a:r>
          </a:p>
          <a:p>
            <a:pPr marL="465138" lvl="2">
              <a:buFont typeface="Wingdings" pitchFamily="2" charset="2"/>
              <a:buChar char="ü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Apskates objekti</a:t>
            </a:r>
          </a:p>
          <a:p>
            <a:pPr marL="465138" lvl="2">
              <a:buFont typeface="Wingdings" pitchFamily="2" charset="2"/>
              <a:buChar char="ü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Velonomas</a:t>
            </a: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 marL="465138" lvl="2">
              <a:buFont typeface="Wingdings" pitchFamily="2" charset="2"/>
              <a:buChar char="ü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Velodarbnīcu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 kontakti</a:t>
            </a:r>
          </a:p>
          <a:p>
            <a:pPr lvl="1">
              <a:buFont typeface="Wingdings" pitchFamily="2" charset="2"/>
              <a:buChar char="ü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Sabiedriskā transporta grafiki</a:t>
            </a:r>
          </a:p>
          <a:p>
            <a:pPr lvl="1">
              <a:buFont typeface="Wingdings" pitchFamily="2" charset="2"/>
              <a:buChar char="ü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un cita informācija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1534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lv-LV" b="1" dirty="0"/>
              <a:t>VELOTŪRISTA PAMATVAJADZĪBAS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1295400"/>
            <a:ext cx="3581400" cy="400110"/>
          </a:xfrm>
          <a:prstGeom prst="rect">
            <a:avLst/>
          </a:prstGeom>
          <a:solidFill>
            <a:srgbClr val="F1F98B"/>
          </a:solidFill>
        </p:spPr>
        <p:txBody>
          <a:bodyPr wrap="square" rtlCol="0">
            <a:spAutoFit/>
          </a:bodyPr>
          <a:lstStyle/>
          <a:p>
            <a:r>
              <a:rPr lang="lv-LV" sz="2000" b="1" dirty="0"/>
              <a:t>Ēdināšana un apskates objekti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iespēja droši novietot velosipēdus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pirmās palīdzības aptieciņas gan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, gan braucējam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tūrisma informācija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iespējas uzlādēt elektroniskās ierīces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791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dirty="0"/>
              <a:t> </a:t>
            </a:r>
            <a:r>
              <a:rPr lang="lv-LV" sz="2000" dirty="0">
                <a:latin typeface="Arial" pitchFamily="34" charset="0"/>
                <a:cs typeface="Arial" pitchFamily="34" charset="0"/>
              </a:rPr>
              <a:t>brīvi pieejams dzeramais ūdens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norādes ar ūdens uzpildes iespējām</a:t>
            </a:r>
          </a:p>
        </p:txBody>
      </p:sp>
      <p:pic>
        <p:nvPicPr>
          <p:cNvPr id="12" name="Picture 11" descr="20180709_065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343400"/>
            <a:ext cx="33528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Content Placeholder 8" descr="2016-08-17 20-41-39 - IMG_98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57600" y="1752600"/>
            <a:ext cx="4914900" cy="3276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1534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lv-LV" b="1" dirty="0"/>
              <a:t>VELOTŪRISTA PAMATVAJADZĪBAS</a:t>
            </a:r>
          </a:p>
        </p:txBody>
      </p:sp>
      <p:pic>
        <p:nvPicPr>
          <p:cNvPr id="13" name="Picture 12" descr="2016-07-21 16-20-33 - 20160721_162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0" y="4191000"/>
            <a:ext cx="3556000" cy="2667000"/>
          </a:xfrm>
          <a:prstGeom prst="rect">
            <a:avLst/>
          </a:prstGeom>
        </p:spPr>
      </p:pic>
      <p:pic>
        <p:nvPicPr>
          <p:cNvPr id="14" name="Picture 13" descr="20180709_104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728" y="1447800"/>
            <a:ext cx="4686272" cy="3124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8530" y="6488668"/>
            <a:ext cx="218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85000"/>
                  </a:schemeClr>
                </a:solidFill>
              </a:rPr>
              <a:t>www.kustibuprieks.lv</a:t>
            </a:r>
            <a:endParaRPr lang="lv-LV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295400"/>
            <a:ext cx="3581400" cy="400110"/>
          </a:xfrm>
          <a:prstGeom prst="rect">
            <a:avLst/>
          </a:prstGeom>
          <a:solidFill>
            <a:srgbClr val="F1F98B"/>
          </a:solidFill>
        </p:spPr>
        <p:txBody>
          <a:bodyPr wrap="square" rtlCol="0">
            <a:spAutoFit/>
          </a:bodyPr>
          <a:lstStyle/>
          <a:p>
            <a:r>
              <a:rPr lang="lv-LV" sz="2000" b="1" dirty="0"/>
              <a:t>Atpūtas vietas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438400"/>
            <a:ext cx="424827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vieta, kur piesliet </a:t>
            </a:r>
            <a:r>
              <a:rPr lang="lv-LV" sz="2000" dirty="0" err="1">
                <a:latin typeface="Arial" pitchFamily="34" charset="0"/>
                <a:cs typeface="Arial" pitchFamily="34" charset="0"/>
              </a:rPr>
              <a:t>velo</a:t>
            </a: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soli, galds, nojume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atzīmētas kartē un norādes dabā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regulāri apsekotas un sakoptas</a:t>
            </a: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ideāli, ja izvietota apkārtnes karte</a:t>
            </a:r>
          </a:p>
          <a:p>
            <a:pPr>
              <a:buFont typeface="Wingdings" pitchFamily="2" charset="2"/>
              <a:buChar char="Ø"/>
            </a:pP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lv-LV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lv-LV" sz="2000" dirty="0">
                <a:latin typeface="Arial" pitchFamily="34" charset="0"/>
                <a:cs typeface="Arial" pitchFamily="34" charset="0"/>
              </a:rPr>
              <a:t> vasarā tika apsekotas12 vietas </a:t>
            </a:r>
          </a:p>
          <a:p>
            <a:r>
              <a:rPr lang="lv-LV" sz="2000" dirty="0">
                <a:latin typeface="Arial" pitchFamily="34" charset="0"/>
                <a:cs typeface="Arial" pitchFamily="34" charset="0"/>
              </a:rPr>
              <a:t>tiešā EV 11 tuvumā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495</Words>
  <Application>Microsoft Office PowerPoint</Application>
  <PresentationFormat>Slaidrāde ekrānā (4:3)</PresentationFormat>
  <Paragraphs>101</Paragraphs>
  <Slides>11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Wingdings</vt:lpstr>
      <vt:lpstr>Office Theme</vt:lpstr>
      <vt:lpstr>Velotūrista vajadzības</vt:lpstr>
      <vt:lpstr>VELOCEĻOTĀJU KATEGORIJAS</vt:lpstr>
      <vt:lpstr>PowerPoint prezentācija</vt:lpstr>
      <vt:lpstr>PowerPoint prezentācija</vt:lpstr>
      <vt:lpstr>VELOSIPĒDS</vt:lpstr>
      <vt:lpstr>DRAUDZĪGS VELOTŪRISTAM</vt:lpstr>
      <vt:lpstr>VELOTŪRISTA PAMATVAJADZĪBAS</vt:lpstr>
      <vt:lpstr>VELOTŪRISTA PAMATVAJADZĪBAS</vt:lpstr>
      <vt:lpstr>VELOTŪRISTA PAMATVAJADZĪBAS</vt:lpstr>
      <vt:lpstr>VELOTŪRISTA DROŠĪBA</vt:lpstr>
      <vt:lpstr>Tiekamies takās!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Velotūrista vajadzības</dc:title>
  <dc:creator>Santa</dc:creator>
  <cp:lastModifiedBy>Admin</cp:lastModifiedBy>
  <cp:revision>42</cp:revision>
  <dcterms:created xsi:type="dcterms:W3CDTF">2019-05-07T07:33:12Z</dcterms:created>
  <dcterms:modified xsi:type="dcterms:W3CDTF">2019-11-12T08:52:30Z</dcterms:modified>
</cp:coreProperties>
</file>